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5" r:id="rId3"/>
    <p:sldId id="281" r:id="rId4"/>
    <p:sldId id="284" r:id="rId5"/>
    <p:sldId id="274" r:id="rId6"/>
    <p:sldId id="285" r:id="rId7"/>
    <p:sldId id="282" r:id="rId8"/>
    <p:sldId id="278" r:id="rId9"/>
    <p:sldId id="286" r:id="rId10"/>
    <p:sldId id="279" r:id="rId11"/>
    <p:sldId id="269" r:id="rId12"/>
    <p:sldId id="270" r:id="rId13"/>
    <p:sldId id="283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2D7"/>
    <a:srgbClr val="008FA2"/>
    <a:srgbClr val="4EA6D1"/>
    <a:srgbClr val="FF7C80"/>
    <a:srgbClr val="FFFFFF"/>
    <a:srgbClr val="FF2323"/>
    <a:srgbClr val="D0324C"/>
    <a:srgbClr val="000C21"/>
    <a:srgbClr val="00889B"/>
    <a:srgbClr val="0ED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83B47-88DA-4282-9EC6-195DCE891330}" v="531" dt="2026-04-22T13:35:42.909"/>
    <p1510:client id="{C98FD299-B9C7-4EE6-99DF-2560BF1BC786}" v="2" dt="2026-04-22T14:46:17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833" autoAdjust="0"/>
  </p:normalViewPr>
  <p:slideViewPr>
    <p:cSldViewPr snapToGrid="0" snapToObjects="1">
      <p:cViewPr varScale="1">
        <p:scale>
          <a:sx n="38" d="100"/>
          <a:sy n="38" d="100"/>
        </p:scale>
        <p:origin x="44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0" d="100"/>
          <a:sy n="40" d="100"/>
        </p:scale>
        <p:origin x="2864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arina Alexandra Lameirão Monteiro" userId="eae5b4d5-d6e1-406b-8601-c51a4476ff20" providerId="ADAL" clId="{9222FFB4-B80C-4A37-8EFE-DDA95823B158}"/>
    <pc:docChg chg="modSld">
      <pc:chgData name="Catarina Alexandra Lameirão Monteiro" userId="eae5b4d5-d6e1-406b-8601-c51a4476ff20" providerId="ADAL" clId="{9222FFB4-B80C-4A37-8EFE-DDA95823B158}" dt="2026-04-22T14:48:23.095" v="46" actId="20577"/>
      <pc:docMkLst>
        <pc:docMk/>
      </pc:docMkLst>
      <pc:sldChg chg="modSp mod">
        <pc:chgData name="Catarina Alexandra Lameirão Monteiro" userId="eae5b4d5-d6e1-406b-8601-c51a4476ff20" providerId="ADAL" clId="{9222FFB4-B80C-4A37-8EFE-DDA95823B158}" dt="2026-04-22T14:48:07.046" v="38" actId="20577"/>
        <pc:sldMkLst>
          <pc:docMk/>
          <pc:sldMk cId="4148678100" sldId="269"/>
        </pc:sldMkLst>
        <pc:spChg chg="mod">
          <ac:chgData name="Catarina Alexandra Lameirão Monteiro" userId="eae5b4d5-d6e1-406b-8601-c51a4476ff20" providerId="ADAL" clId="{9222FFB4-B80C-4A37-8EFE-DDA95823B158}" dt="2026-04-22T14:48:07.046" v="38" actId="20577"/>
          <ac:spMkLst>
            <pc:docMk/>
            <pc:sldMk cId="4148678100" sldId="269"/>
            <ac:spMk id="24" creationId="{C9C93C96-5012-FF03-A2BF-FCE837A1C3F2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8:23.095" v="46" actId="20577"/>
        <pc:sldMkLst>
          <pc:docMk/>
          <pc:sldMk cId="1039797681" sldId="270"/>
        </pc:sldMkLst>
        <pc:spChg chg="mod">
          <ac:chgData name="Catarina Alexandra Lameirão Monteiro" userId="eae5b4d5-d6e1-406b-8601-c51a4476ff20" providerId="ADAL" clId="{9222FFB4-B80C-4A37-8EFE-DDA95823B158}" dt="2026-04-22T14:48:23.095" v="46" actId="20577"/>
          <ac:spMkLst>
            <pc:docMk/>
            <pc:sldMk cId="1039797681" sldId="270"/>
            <ac:spMk id="5" creationId="{5063D81E-9EF4-42BE-F3E3-BDF5FEB7953F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6:32.097" v="27" actId="20577"/>
        <pc:sldMkLst>
          <pc:docMk/>
          <pc:sldMk cId="316705409" sldId="278"/>
        </pc:sldMkLst>
        <pc:spChg chg="mod">
          <ac:chgData name="Catarina Alexandra Lameirão Monteiro" userId="eae5b4d5-d6e1-406b-8601-c51a4476ff20" providerId="ADAL" clId="{9222FFB4-B80C-4A37-8EFE-DDA95823B158}" dt="2026-04-22T14:46:32.097" v="27" actId="20577"/>
          <ac:spMkLst>
            <pc:docMk/>
            <pc:sldMk cId="316705409" sldId="278"/>
            <ac:spMk id="17" creationId="{10E433E8-0E46-7B12-FA07-5BD251097FE2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7:21.693" v="32" actId="20577"/>
        <pc:sldMkLst>
          <pc:docMk/>
          <pc:sldMk cId="3299486537" sldId="279"/>
        </pc:sldMkLst>
        <pc:spChg chg="mod">
          <ac:chgData name="Catarina Alexandra Lameirão Monteiro" userId="eae5b4d5-d6e1-406b-8601-c51a4476ff20" providerId="ADAL" clId="{9222FFB4-B80C-4A37-8EFE-DDA95823B158}" dt="2026-04-22T14:47:21.693" v="32" actId="20577"/>
          <ac:spMkLst>
            <pc:docMk/>
            <pc:sldMk cId="3299486537" sldId="279"/>
            <ac:spMk id="17" creationId="{8B6075E7-F3FA-CE2C-6BDE-16BA9F65541B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5:22.015" v="9" actId="207"/>
        <pc:sldMkLst>
          <pc:docMk/>
          <pc:sldMk cId="2787198378" sldId="282"/>
        </pc:sldMkLst>
        <pc:spChg chg="mod">
          <ac:chgData name="Catarina Alexandra Lameirão Monteiro" userId="eae5b4d5-d6e1-406b-8601-c51a4476ff20" providerId="ADAL" clId="{9222FFB4-B80C-4A37-8EFE-DDA95823B158}" dt="2026-04-22T14:45:22.015" v="9" actId="207"/>
          <ac:spMkLst>
            <pc:docMk/>
            <pc:sldMk cId="2787198378" sldId="282"/>
            <ac:spMk id="19" creationId="{D601E9CC-3F14-40B3-A406-CE2BB05AD700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3:50.412" v="3" actId="20577"/>
        <pc:sldMkLst>
          <pc:docMk/>
          <pc:sldMk cId="2068827635" sldId="284"/>
        </pc:sldMkLst>
        <pc:spChg chg="mod">
          <ac:chgData name="Catarina Alexandra Lameirão Monteiro" userId="eae5b4d5-d6e1-406b-8601-c51a4476ff20" providerId="ADAL" clId="{9222FFB4-B80C-4A37-8EFE-DDA95823B158}" dt="2026-04-22T14:43:50.412" v="3" actId="20577"/>
          <ac:spMkLst>
            <pc:docMk/>
            <pc:sldMk cId="2068827635" sldId="284"/>
            <ac:spMk id="19" creationId="{3DDC7A5D-6EC6-3888-469C-D55BEA0BBF0A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4:29.912" v="8" actId="20577"/>
        <pc:sldMkLst>
          <pc:docMk/>
          <pc:sldMk cId="2451678086" sldId="285"/>
        </pc:sldMkLst>
        <pc:spChg chg="mod">
          <ac:chgData name="Catarina Alexandra Lameirão Monteiro" userId="eae5b4d5-d6e1-406b-8601-c51a4476ff20" providerId="ADAL" clId="{9222FFB4-B80C-4A37-8EFE-DDA95823B158}" dt="2026-04-22T14:44:29.912" v="8" actId="20577"/>
          <ac:spMkLst>
            <pc:docMk/>
            <pc:sldMk cId="2451678086" sldId="285"/>
            <ac:spMk id="59" creationId="{8CCD8F2C-D4D4-C7F6-B79A-772F78835A1C}"/>
          </ac:spMkLst>
        </pc:spChg>
      </pc:sldChg>
      <pc:sldChg chg="modSp mod">
        <pc:chgData name="Catarina Alexandra Lameirão Monteiro" userId="eae5b4d5-d6e1-406b-8601-c51a4476ff20" providerId="ADAL" clId="{9222FFB4-B80C-4A37-8EFE-DDA95823B158}" dt="2026-04-22T14:47:10.496" v="30" actId="14100"/>
        <pc:sldMkLst>
          <pc:docMk/>
          <pc:sldMk cId="1555899165" sldId="286"/>
        </pc:sldMkLst>
        <pc:spChg chg="mod">
          <ac:chgData name="Catarina Alexandra Lameirão Monteiro" userId="eae5b4d5-d6e1-406b-8601-c51a4476ff20" providerId="ADAL" clId="{9222FFB4-B80C-4A37-8EFE-DDA95823B158}" dt="2026-04-22T14:47:10.496" v="30" actId="14100"/>
          <ac:spMkLst>
            <pc:docMk/>
            <pc:sldMk cId="1555899165" sldId="286"/>
            <ac:spMk id="32" creationId="{DC6631AA-DBDE-C155-641E-0901690A22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C6DA6-607B-42BF-9124-696EFB96C13A}" type="datetimeFigureOut">
              <a:rPr lang="pt-PT" smtClean="0"/>
              <a:t>22/04/2026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A2269-274B-4403-9B7B-053D2C5471D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8624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5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A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1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FE1E-B7D7-5455-2FD9-AD08D5DAF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0BE2DBD-EAAD-78EE-BEFA-EABA740DD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124717F-4472-1BA4-F309-13391A26E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4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pt-AO" dirty="0"/>
          </a:p>
        </p:txBody>
      </p:sp>
    </p:spTree>
    <p:extLst>
      <p:ext uri="{BB962C8B-B14F-4D97-AF65-F5344CB8AC3E}">
        <p14:creationId xmlns:p14="http://schemas.microsoft.com/office/powerpoint/2010/main" val="108947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2193F-9EBE-D52D-95E0-0DABA0B0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DC71D-1E91-604D-AA8A-583C20CFA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A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2AAA1-B8F8-439D-7AF8-F4B93E8D4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4E388-1BA6-D948-7BBE-EF36308AE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9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/>
          <a:srcRect l="20675" t="34869" r="18976" b="34443"/>
          <a:stretch/>
        </p:blipFill>
        <p:spPr>
          <a:xfrm>
            <a:off x="152019" y="161366"/>
            <a:ext cx="520334" cy="2638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3576" y="1"/>
            <a:ext cx="1708423" cy="15688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4"/>
          <a:srcRect l="8619" t="22015" b="22015"/>
          <a:stretch/>
        </p:blipFill>
        <p:spPr>
          <a:xfrm>
            <a:off x="152018" y="6293225"/>
            <a:ext cx="4309033" cy="360212"/>
          </a:xfrm>
          <a:prstGeom prst="rect">
            <a:avLst/>
          </a:prstGeom>
        </p:spPr>
      </p:pic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Consequências do Fraccionamento da Despesa na Contratação Pública Angolana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B8A305-702F-6F2A-66D5-76657B490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855" y="293730"/>
            <a:ext cx="10300746" cy="380999"/>
          </a:xfrm>
          <a:prstGeom prst="rect">
            <a:avLst/>
          </a:prstGeom>
        </p:spPr>
        <p:txBody>
          <a:bodyPr/>
          <a:lstStyle>
            <a:lvl1pPr algn="l">
              <a:defRPr lang="pt-PT" sz="2000" b="1" kern="12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r>
              <a:rPr lang="pt-BR" dirty="0"/>
              <a:t>Clique para editar o título mestre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2265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/>
          <a:srcRect l="20675" t="34869" r="18976" b="34443"/>
          <a:stretch/>
        </p:blipFill>
        <p:spPr>
          <a:xfrm>
            <a:off x="152019" y="161366"/>
            <a:ext cx="520334" cy="2638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3576" y="1"/>
            <a:ext cx="1708423" cy="15688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4"/>
          <a:srcRect l="8619" t="22015" b="22015"/>
          <a:stretch/>
        </p:blipFill>
        <p:spPr>
          <a:xfrm>
            <a:off x="152018" y="6293225"/>
            <a:ext cx="4309033" cy="360212"/>
          </a:xfrm>
          <a:prstGeom prst="rect">
            <a:avLst/>
          </a:prstGeom>
        </p:spPr>
      </p:pic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Consequências do Fraccionamento da Despesa na Contratação Pública Angolana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150600" y="6356350"/>
            <a:ext cx="87696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1F82B-E0A1-4323-B65D-C48850332844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7301913-B81F-291D-50FD-EFE5FB680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855" y="293730"/>
            <a:ext cx="10300746" cy="380999"/>
          </a:xfrm>
          <a:prstGeom prst="rect">
            <a:avLst/>
          </a:prstGeom>
        </p:spPr>
        <p:txBody>
          <a:bodyPr/>
          <a:lstStyle>
            <a:lvl1pPr algn="l">
              <a:defRPr lang="pt-PT" sz="2000" b="1" kern="1200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r>
              <a:rPr lang="pt-BR" dirty="0"/>
              <a:t>Clique para editar o título mestre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2990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F5DB003-5DF4-5DF8-A1AF-57641CD1442E}"/>
              </a:ext>
            </a:extLst>
          </p:cNvPr>
          <p:cNvSpPr/>
          <p:nvPr/>
        </p:nvSpPr>
        <p:spPr>
          <a:xfrm>
            <a:off x="3764280" y="2143124"/>
            <a:ext cx="8427720" cy="1514476"/>
          </a:xfrm>
          <a:prstGeom prst="rect">
            <a:avLst/>
          </a:prstGeom>
          <a:solidFill>
            <a:srgbClr val="008FA2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3" name="Text 0"/>
          <p:cNvSpPr txBox="1"/>
          <p:nvPr/>
        </p:nvSpPr>
        <p:spPr>
          <a:xfrm>
            <a:off x="4282439" y="2304739"/>
            <a:ext cx="7600483" cy="11242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pt-PT" sz="2800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Ética e Responsabilidade na Contratação Pública para Arquitectos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Segoe UI" pitchFamily="34" charset="-12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282438" y="3497580"/>
            <a:ext cx="7749541" cy="15144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Seminário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de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Capacitação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de “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Orientações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Metodológicas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” para o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exercício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da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profissão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Segoe UI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Ordem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dos Arquitectos de Angola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10831500" y="5642684"/>
            <a:ext cx="2434483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Abril, 2026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agem 11" descr="Uma imagem com Gráficos, design gráfico, Tipo de letra, logótipo&#10;&#10;Os conteúdos gerados por IA podem estar incorretos.">
            <a:extLst>
              <a:ext uri="{FF2B5EF4-FFF2-40B4-BE49-F238E27FC236}">
                <a16:creationId xmlns:a16="http://schemas.microsoft.com/office/drawing/2014/main" id="{C390F20C-F51B-A158-DF23-049D51C7A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96" y="-637027"/>
            <a:ext cx="2515201" cy="251520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3CED30C-376E-D9B8-C13E-057A98828D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70614" r="11332" b="18247"/>
          <a:stretch/>
        </p:blipFill>
        <p:spPr>
          <a:xfrm>
            <a:off x="3504187" y="5845884"/>
            <a:ext cx="6386766" cy="87725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2356273-1E2A-539C-B83C-EBABDCA66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78742" y="218448"/>
            <a:ext cx="5346699" cy="4909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C9D67B2C-EBD8-B068-2454-D5C61668CF74}"/>
              </a:ext>
            </a:extLst>
          </p:cNvPr>
          <p:cNvSpPr txBox="1"/>
          <p:nvPr/>
        </p:nvSpPr>
        <p:spPr>
          <a:xfrm>
            <a:off x="1024200" y="2936144"/>
            <a:ext cx="136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FF0000"/>
                </a:solidFill>
              </a:rPr>
              <a:t>Rigor Legal</a:t>
            </a:r>
            <a:endParaRPr lang="pt-AO" sz="2000" b="1" dirty="0">
              <a:solidFill>
                <a:srgbClr val="FF000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B6075E7-F3FA-CE2C-6BDE-16BA9F65541B}"/>
              </a:ext>
            </a:extLst>
          </p:cNvPr>
          <p:cNvSpPr txBox="1"/>
          <p:nvPr/>
        </p:nvSpPr>
        <p:spPr>
          <a:xfrm>
            <a:off x="668295" y="3419755"/>
            <a:ext cx="2240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Cumprir exaustivamente todos os requisitos do Caderno de encargos e legislação vigente.</a:t>
            </a:r>
            <a:endParaRPr lang="pt-AO" sz="1600" dirty="0"/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3D2B0259-969C-69BC-6427-63F4CC27E95D}"/>
              </a:ext>
            </a:extLst>
          </p:cNvPr>
          <p:cNvSpPr txBox="1">
            <a:spLocks/>
          </p:cNvSpPr>
          <p:nvPr/>
        </p:nvSpPr>
        <p:spPr>
          <a:xfrm>
            <a:off x="899014" y="316231"/>
            <a:ext cx="10300746" cy="380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pt-PT" sz="2000" b="1" kern="1200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r>
              <a:rPr lang="pt-BR" sz="2400" dirty="0">
                <a:solidFill>
                  <a:schemeClr val="accent2"/>
                </a:solidFill>
              </a:rPr>
              <a:t>O Protocolo de Boas Práticas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0759D1-50E8-5047-091A-A6639C5E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93" y="1958531"/>
            <a:ext cx="866361" cy="8663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3E7AEAE-BCF6-696D-5AF0-29477632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330" y="1917433"/>
            <a:ext cx="858075" cy="85807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18676B5-ACD1-4D42-B9CE-2EA7148F6D02}"/>
              </a:ext>
            </a:extLst>
          </p:cNvPr>
          <p:cNvSpPr txBox="1"/>
          <p:nvPr/>
        </p:nvSpPr>
        <p:spPr>
          <a:xfrm>
            <a:off x="3345474" y="2923866"/>
            <a:ext cx="2624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FF0000"/>
                </a:solidFill>
              </a:rPr>
              <a:t>Rastreabilidade</a:t>
            </a:r>
            <a:endParaRPr lang="pt-AO" sz="20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155AA21-ACA2-F75E-0179-D3CD2DD94715}"/>
              </a:ext>
            </a:extLst>
          </p:cNvPr>
          <p:cNvSpPr txBox="1"/>
          <p:nvPr/>
        </p:nvSpPr>
        <p:spPr>
          <a:xfrm>
            <a:off x="3524591" y="3289364"/>
            <a:ext cx="2266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Manter registos, actas e documentação rigorosamente organizados, garantindo o histórico de todas as decisões.</a:t>
            </a:r>
            <a:endParaRPr lang="pt-AO" sz="1600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86E7DDF-4F36-7720-C506-874F327F8481}"/>
              </a:ext>
            </a:extLst>
          </p:cNvPr>
          <p:cNvSpPr txBox="1"/>
          <p:nvPr/>
        </p:nvSpPr>
        <p:spPr>
          <a:xfrm>
            <a:off x="9221816" y="3419755"/>
            <a:ext cx="2197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Actuar com clareza em todas as interações, justificando tecnicamente todas as escolhas do projecto.</a:t>
            </a:r>
            <a:endParaRPr lang="pt-AO" sz="1600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6F1F507-BBCD-522B-5BBE-11CB666A3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159" y="1992302"/>
            <a:ext cx="871139" cy="87113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4528D92-9CC9-DEA4-4473-8A602B83BB32}"/>
              </a:ext>
            </a:extLst>
          </p:cNvPr>
          <p:cNvSpPr txBox="1"/>
          <p:nvPr/>
        </p:nvSpPr>
        <p:spPr>
          <a:xfrm>
            <a:off x="9014056" y="2958740"/>
            <a:ext cx="256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FF0000"/>
                </a:solidFill>
              </a:rPr>
              <a:t>Transparência Total</a:t>
            </a:r>
            <a:endParaRPr lang="pt-AO" sz="20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4FA3FA-B1E6-767D-7D64-209A92AD05DE}"/>
              </a:ext>
            </a:extLst>
          </p:cNvPr>
          <p:cNvSpPr txBox="1"/>
          <p:nvPr/>
        </p:nvSpPr>
        <p:spPr>
          <a:xfrm>
            <a:off x="6179765" y="2919002"/>
            <a:ext cx="2624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FF0000"/>
                </a:solidFill>
              </a:rPr>
              <a:t>Blindagem Técnica</a:t>
            </a:r>
            <a:endParaRPr lang="pt-AO" sz="20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9B52DA2-26E9-2425-E740-181A18B33794}"/>
              </a:ext>
            </a:extLst>
          </p:cNvPr>
          <p:cNvSpPr txBox="1"/>
          <p:nvPr/>
        </p:nvSpPr>
        <p:spPr>
          <a:xfrm>
            <a:off x="6269324" y="3289364"/>
            <a:ext cx="244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Garantir um nível de detalhe e qualidade técnica irrepreensível em todas as peças desenhadas e escritas.</a:t>
            </a:r>
            <a:endParaRPr lang="pt-AO" sz="16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C7358DDD-8808-AA6A-F583-4E7E13E5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277" y="1985439"/>
            <a:ext cx="752061" cy="752061"/>
          </a:xfrm>
          <a:prstGeom prst="rect">
            <a:avLst/>
          </a:prstGeom>
        </p:spPr>
      </p:pic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AF2C292-28D0-FDCE-55EE-DF85AEECADD3}"/>
              </a:ext>
            </a:extLst>
          </p:cNvPr>
          <p:cNvGrpSpPr/>
          <p:nvPr/>
        </p:nvGrpSpPr>
        <p:grpSpPr>
          <a:xfrm>
            <a:off x="375042" y="1378854"/>
            <a:ext cx="1351721" cy="947531"/>
            <a:chOff x="375042" y="1378854"/>
            <a:chExt cx="1351721" cy="947531"/>
          </a:xfrm>
        </p:grpSpPr>
        <p:cxnSp>
          <p:nvCxnSpPr>
            <p:cNvPr id="22" name="Conexão reta 21">
              <a:extLst>
                <a:ext uri="{FF2B5EF4-FFF2-40B4-BE49-F238E27FC236}">
                  <a16:creationId xmlns:a16="http://schemas.microsoft.com/office/drawing/2014/main" id="{39404DAD-6EE0-2A0C-81AC-AE41FB2912A8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exão reta 22">
              <a:extLst>
                <a:ext uri="{FF2B5EF4-FFF2-40B4-BE49-F238E27FC236}">
                  <a16:creationId xmlns:a16="http://schemas.microsoft.com/office/drawing/2014/main" id="{BC5B5091-14A2-FDF9-130D-27C7C56DD0E5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Conexão reta 24">
              <a:extLst>
                <a:ext uri="{FF2B5EF4-FFF2-40B4-BE49-F238E27FC236}">
                  <a16:creationId xmlns:a16="http://schemas.microsoft.com/office/drawing/2014/main" id="{3B429A9F-1470-5F6A-81A2-C3E86EBC921C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Conexão reta 33">
              <a:extLst>
                <a:ext uri="{FF2B5EF4-FFF2-40B4-BE49-F238E27FC236}">
                  <a16:creationId xmlns:a16="http://schemas.microsoft.com/office/drawing/2014/main" id="{1269A6FB-41BE-5A2E-AB84-256A20240329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AE4A4DA-07B9-DDED-0D37-0089ADC07A8F}"/>
              </a:ext>
            </a:extLst>
          </p:cNvPr>
          <p:cNvGrpSpPr/>
          <p:nvPr/>
        </p:nvGrpSpPr>
        <p:grpSpPr>
          <a:xfrm rot="10800000">
            <a:off x="1934260" y="4312554"/>
            <a:ext cx="1351721" cy="947531"/>
            <a:chOff x="375042" y="1378854"/>
            <a:chExt cx="1351721" cy="947531"/>
          </a:xfrm>
        </p:grpSpPr>
        <p:cxnSp>
          <p:nvCxnSpPr>
            <p:cNvPr id="37" name="Conexão reta 36">
              <a:extLst>
                <a:ext uri="{FF2B5EF4-FFF2-40B4-BE49-F238E27FC236}">
                  <a16:creationId xmlns:a16="http://schemas.microsoft.com/office/drawing/2014/main" id="{B223C149-EA10-2DDF-B458-10EEE804CD08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Conexão reta 37">
              <a:extLst>
                <a:ext uri="{FF2B5EF4-FFF2-40B4-BE49-F238E27FC236}">
                  <a16:creationId xmlns:a16="http://schemas.microsoft.com/office/drawing/2014/main" id="{15BB017B-E4BA-E17C-4FF7-B96CD8FDAB28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Conexão reta 38">
              <a:extLst>
                <a:ext uri="{FF2B5EF4-FFF2-40B4-BE49-F238E27FC236}">
                  <a16:creationId xmlns:a16="http://schemas.microsoft.com/office/drawing/2014/main" id="{D9ABB851-795B-37D1-B9CD-DC775EAEABF7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Conexão reta 39">
              <a:extLst>
                <a:ext uri="{FF2B5EF4-FFF2-40B4-BE49-F238E27FC236}">
                  <a16:creationId xmlns:a16="http://schemas.microsoft.com/office/drawing/2014/main" id="{A305C539-5B1B-352C-8A38-66B0985CADD6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192D5FD3-972D-F414-1DC8-03AAD9540047}"/>
              </a:ext>
            </a:extLst>
          </p:cNvPr>
          <p:cNvGrpSpPr/>
          <p:nvPr/>
        </p:nvGrpSpPr>
        <p:grpSpPr>
          <a:xfrm>
            <a:off x="3221175" y="1378854"/>
            <a:ext cx="1351721" cy="947531"/>
            <a:chOff x="375042" y="1378854"/>
            <a:chExt cx="1351721" cy="947531"/>
          </a:xfrm>
        </p:grpSpPr>
        <p:cxnSp>
          <p:nvCxnSpPr>
            <p:cNvPr id="42" name="Conexão reta 41">
              <a:extLst>
                <a:ext uri="{FF2B5EF4-FFF2-40B4-BE49-F238E27FC236}">
                  <a16:creationId xmlns:a16="http://schemas.microsoft.com/office/drawing/2014/main" id="{E9BC4CCD-F83C-2754-7209-6751574B6F00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Conexão reta 42">
              <a:extLst>
                <a:ext uri="{FF2B5EF4-FFF2-40B4-BE49-F238E27FC236}">
                  <a16:creationId xmlns:a16="http://schemas.microsoft.com/office/drawing/2014/main" id="{9BDC3C5F-120D-94D7-184A-E236E4E735EA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Conexão reta 43">
              <a:extLst>
                <a:ext uri="{FF2B5EF4-FFF2-40B4-BE49-F238E27FC236}">
                  <a16:creationId xmlns:a16="http://schemas.microsoft.com/office/drawing/2014/main" id="{8BEDD0CB-D148-0510-576E-2ACE27D9EB6E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Conexão reta 44">
              <a:extLst>
                <a:ext uri="{FF2B5EF4-FFF2-40B4-BE49-F238E27FC236}">
                  <a16:creationId xmlns:a16="http://schemas.microsoft.com/office/drawing/2014/main" id="{7FB98CF6-988B-710B-3F88-0F80E6DEC37F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4FC2E49-064B-E093-ED49-12F7ACF4CDF3}"/>
              </a:ext>
            </a:extLst>
          </p:cNvPr>
          <p:cNvGrpSpPr/>
          <p:nvPr/>
        </p:nvGrpSpPr>
        <p:grpSpPr>
          <a:xfrm rot="10800000">
            <a:off x="4780393" y="4312554"/>
            <a:ext cx="1351721" cy="947531"/>
            <a:chOff x="375042" y="1378854"/>
            <a:chExt cx="1351721" cy="947531"/>
          </a:xfrm>
        </p:grpSpPr>
        <p:cxnSp>
          <p:nvCxnSpPr>
            <p:cNvPr id="47" name="Conexão reta 46">
              <a:extLst>
                <a:ext uri="{FF2B5EF4-FFF2-40B4-BE49-F238E27FC236}">
                  <a16:creationId xmlns:a16="http://schemas.microsoft.com/office/drawing/2014/main" id="{71358E16-563D-F909-DD6E-FE70550A0020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Conexão reta 47">
              <a:extLst>
                <a:ext uri="{FF2B5EF4-FFF2-40B4-BE49-F238E27FC236}">
                  <a16:creationId xmlns:a16="http://schemas.microsoft.com/office/drawing/2014/main" id="{94B37285-1727-DC5F-1B34-9C2F31E2B86B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Conexão reta 48">
              <a:extLst>
                <a:ext uri="{FF2B5EF4-FFF2-40B4-BE49-F238E27FC236}">
                  <a16:creationId xmlns:a16="http://schemas.microsoft.com/office/drawing/2014/main" id="{E7B33302-DFFF-36C2-2642-E5D447C04490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Conexão reta 49">
              <a:extLst>
                <a:ext uri="{FF2B5EF4-FFF2-40B4-BE49-F238E27FC236}">
                  <a16:creationId xmlns:a16="http://schemas.microsoft.com/office/drawing/2014/main" id="{059726BC-13A0-8936-B562-FC9FF0302FB6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36D98EED-3EF3-E846-0FFF-AF3476F2403A}"/>
              </a:ext>
            </a:extLst>
          </p:cNvPr>
          <p:cNvGrpSpPr/>
          <p:nvPr/>
        </p:nvGrpSpPr>
        <p:grpSpPr>
          <a:xfrm>
            <a:off x="6055444" y="1378854"/>
            <a:ext cx="1351721" cy="947531"/>
            <a:chOff x="375042" y="1378854"/>
            <a:chExt cx="1351721" cy="947531"/>
          </a:xfrm>
        </p:grpSpPr>
        <p:cxnSp>
          <p:nvCxnSpPr>
            <p:cNvPr id="52" name="Conexão reta 51">
              <a:extLst>
                <a:ext uri="{FF2B5EF4-FFF2-40B4-BE49-F238E27FC236}">
                  <a16:creationId xmlns:a16="http://schemas.microsoft.com/office/drawing/2014/main" id="{FAEFB2D3-8794-9E35-3A02-FB5FBCD776C3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Conexão reta 52">
              <a:extLst>
                <a:ext uri="{FF2B5EF4-FFF2-40B4-BE49-F238E27FC236}">
                  <a16:creationId xmlns:a16="http://schemas.microsoft.com/office/drawing/2014/main" id="{25433738-A38B-2035-14EE-0A70E5BD0032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Conexão reta 53">
              <a:extLst>
                <a:ext uri="{FF2B5EF4-FFF2-40B4-BE49-F238E27FC236}">
                  <a16:creationId xmlns:a16="http://schemas.microsoft.com/office/drawing/2014/main" id="{D3EE91E0-138F-B76A-79A3-A680F51BAF36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Conexão reta 54">
              <a:extLst>
                <a:ext uri="{FF2B5EF4-FFF2-40B4-BE49-F238E27FC236}">
                  <a16:creationId xmlns:a16="http://schemas.microsoft.com/office/drawing/2014/main" id="{51AEAAD0-0C57-9528-47D4-BAE31E2551CE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255E9068-BD5B-EEF2-CF8C-B448DD750ED4}"/>
              </a:ext>
            </a:extLst>
          </p:cNvPr>
          <p:cNvGrpSpPr/>
          <p:nvPr/>
        </p:nvGrpSpPr>
        <p:grpSpPr>
          <a:xfrm rot="10800000">
            <a:off x="7614662" y="4312554"/>
            <a:ext cx="1351721" cy="947531"/>
            <a:chOff x="375042" y="1378854"/>
            <a:chExt cx="1351721" cy="947531"/>
          </a:xfrm>
        </p:grpSpPr>
        <p:cxnSp>
          <p:nvCxnSpPr>
            <p:cNvPr id="57" name="Conexão reta 56">
              <a:extLst>
                <a:ext uri="{FF2B5EF4-FFF2-40B4-BE49-F238E27FC236}">
                  <a16:creationId xmlns:a16="http://schemas.microsoft.com/office/drawing/2014/main" id="{3946ADF2-F566-A67C-AD9F-F6DFEFDD5D05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Conexão reta 57">
              <a:extLst>
                <a:ext uri="{FF2B5EF4-FFF2-40B4-BE49-F238E27FC236}">
                  <a16:creationId xmlns:a16="http://schemas.microsoft.com/office/drawing/2014/main" id="{430B80C7-421B-BA02-7B45-4C98230AD0C6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xão reta 58">
              <a:extLst>
                <a:ext uri="{FF2B5EF4-FFF2-40B4-BE49-F238E27FC236}">
                  <a16:creationId xmlns:a16="http://schemas.microsoft.com/office/drawing/2014/main" id="{F34859B7-2C13-DC68-F703-4462601E6DF6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Conexão reta 59">
              <a:extLst>
                <a:ext uri="{FF2B5EF4-FFF2-40B4-BE49-F238E27FC236}">
                  <a16:creationId xmlns:a16="http://schemas.microsoft.com/office/drawing/2014/main" id="{98F7D367-DD82-71F9-855F-A2B44F1BBB21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78D62206-D06A-3EAF-5E8A-812AFC02CD6B}"/>
              </a:ext>
            </a:extLst>
          </p:cNvPr>
          <p:cNvGrpSpPr/>
          <p:nvPr/>
        </p:nvGrpSpPr>
        <p:grpSpPr>
          <a:xfrm>
            <a:off x="8929429" y="1378855"/>
            <a:ext cx="1351721" cy="947531"/>
            <a:chOff x="375042" y="1378854"/>
            <a:chExt cx="1351721" cy="947531"/>
          </a:xfrm>
        </p:grpSpPr>
        <p:cxnSp>
          <p:nvCxnSpPr>
            <p:cNvPr id="62" name="Conexão reta 61">
              <a:extLst>
                <a:ext uri="{FF2B5EF4-FFF2-40B4-BE49-F238E27FC236}">
                  <a16:creationId xmlns:a16="http://schemas.microsoft.com/office/drawing/2014/main" id="{99DC783F-2B4B-E2B1-B76F-771D58799126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Conexão reta 62">
              <a:extLst>
                <a:ext uri="{FF2B5EF4-FFF2-40B4-BE49-F238E27FC236}">
                  <a16:creationId xmlns:a16="http://schemas.microsoft.com/office/drawing/2014/main" id="{C7111C6D-5C0B-E315-B5A0-2A3B5AC18A06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Conexão reta 63">
              <a:extLst>
                <a:ext uri="{FF2B5EF4-FFF2-40B4-BE49-F238E27FC236}">
                  <a16:creationId xmlns:a16="http://schemas.microsoft.com/office/drawing/2014/main" id="{850F8C67-CD2C-1A00-471D-CB2D1D521445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Conexão reta 64">
              <a:extLst>
                <a:ext uri="{FF2B5EF4-FFF2-40B4-BE49-F238E27FC236}">
                  <a16:creationId xmlns:a16="http://schemas.microsoft.com/office/drawing/2014/main" id="{4C212935-72ED-3925-0F0C-F7F453ECBCA4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rgbClr val="008FA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B004AC2C-0245-4D9E-6506-721F57D8116E}"/>
              </a:ext>
            </a:extLst>
          </p:cNvPr>
          <p:cNvGrpSpPr/>
          <p:nvPr/>
        </p:nvGrpSpPr>
        <p:grpSpPr>
          <a:xfrm rot="10800000">
            <a:off x="10488647" y="4312555"/>
            <a:ext cx="1351721" cy="947531"/>
            <a:chOff x="375042" y="1378854"/>
            <a:chExt cx="1351721" cy="947531"/>
          </a:xfrm>
        </p:grpSpPr>
        <p:cxnSp>
          <p:nvCxnSpPr>
            <p:cNvPr id="67" name="Conexão reta 66">
              <a:extLst>
                <a:ext uri="{FF2B5EF4-FFF2-40B4-BE49-F238E27FC236}">
                  <a16:creationId xmlns:a16="http://schemas.microsoft.com/office/drawing/2014/main" id="{4777D5FB-F182-C30B-BE42-AF5942EE0879}"/>
                </a:ext>
              </a:extLst>
            </p:cNvPr>
            <p:cNvCxnSpPr/>
            <p:nvPr/>
          </p:nvCxnSpPr>
          <p:spPr>
            <a:xfrm>
              <a:off x="375042" y="1597515"/>
              <a:ext cx="135172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Conexão reta 67">
              <a:extLst>
                <a:ext uri="{FF2B5EF4-FFF2-40B4-BE49-F238E27FC236}">
                  <a16:creationId xmlns:a16="http://schemas.microsoft.com/office/drawing/2014/main" id="{A8820BBB-D8E0-1D1E-DD2E-6080F13E9A46}"/>
                </a:ext>
              </a:extLst>
            </p:cNvPr>
            <p:cNvCxnSpPr/>
            <p:nvPr/>
          </p:nvCxnSpPr>
          <p:spPr>
            <a:xfrm>
              <a:off x="531934" y="1378854"/>
              <a:ext cx="0" cy="94753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Conexão reta 68">
              <a:extLst>
                <a:ext uri="{FF2B5EF4-FFF2-40B4-BE49-F238E27FC236}">
                  <a16:creationId xmlns:a16="http://schemas.microsoft.com/office/drawing/2014/main" id="{F94E7B7F-3918-8659-E57E-5ECF91E01A31}"/>
                </a:ext>
              </a:extLst>
            </p:cNvPr>
            <p:cNvCxnSpPr/>
            <p:nvPr/>
          </p:nvCxnSpPr>
          <p:spPr>
            <a:xfrm>
              <a:off x="498761" y="1565274"/>
              <a:ext cx="525439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Conexão reta 69">
              <a:extLst>
                <a:ext uri="{FF2B5EF4-FFF2-40B4-BE49-F238E27FC236}">
                  <a16:creationId xmlns:a16="http://schemas.microsoft.com/office/drawing/2014/main" id="{32880E49-0D8F-13CB-2FA8-4232B655B051}"/>
                </a:ext>
              </a:extLst>
            </p:cNvPr>
            <p:cNvCxnSpPr/>
            <p:nvPr/>
          </p:nvCxnSpPr>
          <p:spPr>
            <a:xfrm>
              <a:off x="498761" y="1568270"/>
              <a:ext cx="0" cy="37679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1" name="Espaço Reservado para Rodapé 16">
            <a:extLst>
              <a:ext uri="{FF2B5EF4-FFF2-40B4-BE49-F238E27FC236}">
                <a16:creationId xmlns:a16="http://schemas.microsoft.com/office/drawing/2014/main" id="{A78B85D5-A454-3F20-9894-CB674491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3299486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77D025-76D8-6F49-60E7-A4628092FD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99" b="22540"/>
          <a:stretch>
            <a:fillRect/>
          </a:stretch>
        </p:blipFill>
        <p:spPr>
          <a:xfrm>
            <a:off x="0" y="1243915"/>
            <a:ext cx="12192000" cy="3684279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F1A49041-592E-2C06-B9CC-2F3FBD990800}"/>
              </a:ext>
            </a:extLst>
          </p:cNvPr>
          <p:cNvCxnSpPr/>
          <p:nvPr/>
        </p:nvCxnSpPr>
        <p:spPr>
          <a:xfrm>
            <a:off x="469164" y="5211564"/>
            <a:ext cx="1351721" cy="0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763B158D-251D-0002-C761-EBD55EBF93F4}"/>
              </a:ext>
            </a:extLst>
          </p:cNvPr>
          <p:cNvCxnSpPr/>
          <p:nvPr/>
        </p:nvCxnSpPr>
        <p:spPr>
          <a:xfrm>
            <a:off x="626056" y="4992903"/>
            <a:ext cx="0" cy="947531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66FC7D7C-15AD-4322-D1AB-9557F0EFF4DD}"/>
              </a:ext>
            </a:extLst>
          </p:cNvPr>
          <p:cNvCxnSpPr/>
          <p:nvPr/>
        </p:nvCxnSpPr>
        <p:spPr>
          <a:xfrm>
            <a:off x="592883" y="5172697"/>
            <a:ext cx="525439" cy="0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5F52FEDC-E156-3715-89CF-A6F7F9176690}"/>
              </a:ext>
            </a:extLst>
          </p:cNvPr>
          <p:cNvCxnSpPr/>
          <p:nvPr/>
        </p:nvCxnSpPr>
        <p:spPr>
          <a:xfrm>
            <a:off x="592883" y="5182319"/>
            <a:ext cx="0" cy="376797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55B140-3259-D151-E4C6-4526A58AFB7A}"/>
              </a:ext>
            </a:extLst>
          </p:cNvPr>
          <p:cNvSpPr txBox="1"/>
          <p:nvPr/>
        </p:nvSpPr>
        <p:spPr>
          <a:xfrm>
            <a:off x="714328" y="5237178"/>
            <a:ext cx="32955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 ética define o profissional</a:t>
            </a:r>
          </a:p>
          <a:p>
            <a:r>
              <a:rPr lang="pt-PT" sz="1400" dirty="0"/>
              <a:t>O talento desenha o projecto; a integridade garante que ele se sustenta.</a:t>
            </a:r>
            <a:endParaRPr lang="pt-AO" sz="1400" dirty="0"/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61259B66-0203-AC68-A553-A0703F1EE9F1}"/>
              </a:ext>
            </a:extLst>
          </p:cNvPr>
          <p:cNvCxnSpPr/>
          <p:nvPr/>
        </p:nvCxnSpPr>
        <p:spPr>
          <a:xfrm>
            <a:off x="3909391" y="5192016"/>
            <a:ext cx="1351721" cy="0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E256320A-9C83-D8B8-E8DE-F12215A0F8C3}"/>
              </a:ext>
            </a:extLst>
          </p:cNvPr>
          <p:cNvCxnSpPr/>
          <p:nvPr/>
        </p:nvCxnSpPr>
        <p:spPr>
          <a:xfrm>
            <a:off x="4066283" y="4973355"/>
            <a:ext cx="0" cy="947531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FB0BD434-5523-7AD1-C729-11EDFD1DA0BB}"/>
              </a:ext>
            </a:extLst>
          </p:cNvPr>
          <p:cNvCxnSpPr/>
          <p:nvPr/>
        </p:nvCxnSpPr>
        <p:spPr>
          <a:xfrm>
            <a:off x="4033110" y="5153149"/>
            <a:ext cx="525439" cy="0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Conexão reta 22">
            <a:extLst>
              <a:ext uri="{FF2B5EF4-FFF2-40B4-BE49-F238E27FC236}">
                <a16:creationId xmlns:a16="http://schemas.microsoft.com/office/drawing/2014/main" id="{A83E10BA-C8C0-0C6A-C7A7-D96C445B5556}"/>
              </a:ext>
            </a:extLst>
          </p:cNvPr>
          <p:cNvCxnSpPr/>
          <p:nvPr/>
        </p:nvCxnSpPr>
        <p:spPr>
          <a:xfrm>
            <a:off x="4033110" y="5153149"/>
            <a:ext cx="0" cy="376797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C93C96-5012-FF03-A2BF-FCE837A1C3F2}"/>
              </a:ext>
            </a:extLst>
          </p:cNvPr>
          <p:cNvSpPr txBox="1"/>
          <p:nvPr/>
        </p:nvSpPr>
        <p:spPr>
          <a:xfrm>
            <a:off x="4154555" y="5217630"/>
            <a:ext cx="3779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 responsabilidade gera confiança</a:t>
            </a:r>
          </a:p>
          <a:p>
            <a:r>
              <a:rPr lang="pt-PT" sz="1400" dirty="0"/>
              <a:t>A contratação pública só funciona quando o Estado pode confiar plenamente no rigor técnico do arquitecto.</a:t>
            </a:r>
            <a:endParaRPr lang="pt-AO" sz="1400" dirty="0"/>
          </a:p>
        </p:txBody>
      </p: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166DB1B7-B6F8-6058-658D-B9C7D8E0BBBE}"/>
              </a:ext>
            </a:extLst>
          </p:cNvPr>
          <p:cNvCxnSpPr/>
          <p:nvPr/>
        </p:nvCxnSpPr>
        <p:spPr>
          <a:xfrm>
            <a:off x="8073343" y="5182319"/>
            <a:ext cx="1351721" cy="0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Conexão reta 25">
            <a:extLst>
              <a:ext uri="{FF2B5EF4-FFF2-40B4-BE49-F238E27FC236}">
                <a16:creationId xmlns:a16="http://schemas.microsoft.com/office/drawing/2014/main" id="{E452A0E9-A87E-F32B-74C5-1A3534671F05}"/>
              </a:ext>
            </a:extLst>
          </p:cNvPr>
          <p:cNvCxnSpPr/>
          <p:nvPr/>
        </p:nvCxnSpPr>
        <p:spPr>
          <a:xfrm>
            <a:off x="8230235" y="4963658"/>
            <a:ext cx="0" cy="947531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F072A130-4660-46F4-214B-E9174CEB8FCA}"/>
              </a:ext>
            </a:extLst>
          </p:cNvPr>
          <p:cNvCxnSpPr/>
          <p:nvPr/>
        </p:nvCxnSpPr>
        <p:spPr>
          <a:xfrm>
            <a:off x="8197062" y="5143452"/>
            <a:ext cx="525439" cy="0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D577CC9B-C390-CECE-F331-E3979B155894}"/>
              </a:ext>
            </a:extLst>
          </p:cNvPr>
          <p:cNvCxnSpPr/>
          <p:nvPr/>
        </p:nvCxnSpPr>
        <p:spPr>
          <a:xfrm>
            <a:off x="8197062" y="5143452"/>
            <a:ext cx="0" cy="376797"/>
          </a:xfrm>
          <a:prstGeom prst="line">
            <a:avLst/>
          </a:prstGeom>
          <a:ln>
            <a:solidFill>
              <a:srgbClr val="008FA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CC1EA0E-2547-17C1-4B59-C71480E83E2A}"/>
              </a:ext>
            </a:extLst>
          </p:cNvPr>
          <p:cNvSpPr txBox="1"/>
          <p:nvPr/>
        </p:nvSpPr>
        <p:spPr>
          <a:xfrm>
            <a:off x="8318507" y="5207933"/>
            <a:ext cx="3611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 Legado</a:t>
            </a:r>
          </a:p>
          <a:p>
            <a:r>
              <a:rPr lang="pt-PT" sz="1400" dirty="0"/>
              <a:t>O arquitecto constrói muito mais do que edifícios. Através de ética e do serviço público, constrói a própria nação de amanhã.</a:t>
            </a:r>
            <a:endParaRPr lang="pt-AO" sz="1400" dirty="0"/>
          </a:p>
        </p:txBody>
      </p:sp>
      <p:sp>
        <p:nvSpPr>
          <p:cNvPr id="30" name="Título 7">
            <a:extLst>
              <a:ext uri="{FF2B5EF4-FFF2-40B4-BE49-F238E27FC236}">
                <a16:creationId xmlns:a16="http://schemas.microsoft.com/office/drawing/2014/main" id="{524877E2-5D33-B56D-43C9-15D85F2BB266}"/>
              </a:ext>
            </a:extLst>
          </p:cNvPr>
          <p:cNvSpPr txBox="1">
            <a:spLocks/>
          </p:cNvSpPr>
          <p:nvPr/>
        </p:nvSpPr>
        <p:spPr>
          <a:xfrm>
            <a:off x="6619873" y="759220"/>
            <a:ext cx="3352264" cy="380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pt-PT" sz="2000" b="1" kern="1200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r>
              <a:rPr lang="pt-BR" sz="2400" b="0" dirty="0">
                <a:solidFill>
                  <a:schemeClr val="accent2"/>
                </a:solidFill>
              </a:rPr>
              <a:t>Construir o Futuro…</a:t>
            </a:r>
          </a:p>
        </p:txBody>
      </p:sp>
      <p:sp>
        <p:nvSpPr>
          <p:cNvPr id="31" name="Título 7">
            <a:extLst>
              <a:ext uri="{FF2B5EF4-FFF2-40B4-BE49-F238E27FC236}">
                <a16:creationId xmlns:a16="http://schemas.microsoft.com/office/drawing/2014/main" id="{229AB718-6941-1FA2-C9E9-1954C0A5A269}"/>
              </a:ext>
            </a:extLst>
          </p:cNvPr>
          <p:cNvSpPr txBox="1">
            <a:spLocks/>
          </p:cNvSpPr>
          <p:nvPr/>
        </p:nvSpPr>
        <p:spPr>
          <a:xfrm>
            <a:off x="1118322" y="343907"/>
            <a:ext cx="3352264" cy="4153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pt-PT" sz="2000" b="1" kern="1200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r>
              <a:rPr lang="pt-BR" sz="2400" dirty="0">
                <a:solidFill>
                  <a:schemeClr val="accent2"/>
                </a:solidFill>
              </a:rPr>
              <a:t>Mensagem Final:</a:t>
            </a:r>
          </a:p>
        </p:txBody>
      </p:sp>
      <p:sp>
        <p:nvSpPr>
          <p:cNvPr id="32" name="Espaço Reservado para Rodapé 16">
            <a:extLst>
              <a:ext uri="{FF2B5EF4-FFF2-40B4-BE49-F238E27FC236}">
                <a16:creationId xmlns:a16="http://schemas.microsoft.com/office/drawing/2014/main" id="{EADB976B-5A0A-9660-C3FF-6B3A2B8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4148678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8AE2F73-34B3-2EC4-098C-0CAA025F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836" y="1179801"/>
            <a:ext cx="3495674" cy="3495674"/>
          </a:xfrm>
          <a:prstGeom prst="rect">
            <a:avLst/>
          </a:prstGeom>
        </p:spPr>
      </p:pic>
      <p:sp>
        <p:nvSpPr>
          <p:cNvPr id="19" name="Título 18"/>
          <p:cNvSpPr>
            <a:spLocks noGrp="1"/>
          </p:cNvSpPr>
          <p:nvPr>
            <p:ph type="title"/>
          </p:nvPr>
        </p:nvSpPr>
        <p:spPr>
          <a:xfrm>
            <a:off x="849855" y="381626"/>
            <a:ext cx="10300746" cy="380999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Considerações Finais</a:t>
            </a:r>
            <a:endParaRPr lang="pt-PT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4E67730-92B8-4C9C-839B-AAE1CCFCEF28}"/>
              </a:ext>
            </a:extLst>
          </p:cNvPr>
          <p:cNvSpPr/>
          <p:nvPr/>
        </p:nvSpPr>
        <p:spPr>
          <a:xfrm>
            <a:off x="657224" y="1455420"/>
            <a:ext cx="7587616" cy="283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63D81E-9EF4-42BE-F3E3-BDF5FEB7953F}"/>
              </a:ext>
            </a:extLst>
          </p:cNvPr>
          <p:cNvSpPr txBox="1"/>
          <p:nvPr/>
        </p:nvSpPr>
        <p:spPr>
          <a:xfrm>
            <a:off x="606424" y="1388129"/>
            <a:ext cx="770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just">
              <a:defRPr sz="2000" b="1"/>
            </a:lvl1pPr>
          </a:lstStyle>
          <a:p>
            <a:r>
              <a:rPr lang="pt-PT" dirty="0">
                <a:solidFill>
                  <a:schemeClr val="accent2"/>
                </a:solidFill>
              </a:rPr>
              <a:t>Carreira exemplar</a:t>
            </a:r>
          </a:p>
          <a:p>
            <a:r>
              <a:rPr lang="pt-PT" sz="1800" b="0" dirty="0"/>
              <a:t>Uma trajectória construída exclusivamente sobre alicerces éticos é a única forma de garantir longevidade e respeito profissional.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E138C09-8718-AD99-6C5E-22A0B1102DAC}"/>
              </a:ext>
            </a:extLst>
          </p:cNvPr>
          <p:cNvSpPr/>
          <p:nvPr/>
        </p:nvSpPr>
        <p:spPr>
          <a:xfrm>
            <a:off x="657224" y="2690106"/>
            <a:ext cx="7587616" cy="283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2C74D4-C681-1590-3E4A-1B22B529552F}"/>
              </a:ext>
            </a:extLst>
          </p:cNvPr>
          <p:cNvSpPr txBox="1"/>
          <p:nvPr/>
        </p:nvSpPr>
        <p:spPr>
          <a:xfrm>
            <a:off x="606424" y="2620789"/>
            <a:ext cx="7705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just">
              <a:defRPr sz="2000" b="1"/>
            </a:lvl1pPr>
          </a:lstStyle>
          <a:p>
            <a:r>
              <a:rPr lang="pt-PT" dirty="0">
                <a:solidFill>
                  <a:schemeClr val="accent2"/>
                </a:solidFill>
              </a:rPr>
              <a:t>Construção do maior activo</a:t>
            </a:r>
          </a:p>
          <a:p>
            <a:r>
              <a:rPr lang="pt-PT" b="0" dirty="0"/>
              <a:t>A reputação. Num mercado fechado, a integridade do primeiro projecto define todas as oportunidades seguintes.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0143063-209B-8840-FAF1-4AF424382C46}"/>
              </a:ext>
            </a:extLst>
          </p:cNvPr>
          <p:cNvSpPr/>
          <p:nvPr/>
        </p:nvSpPr>
        <p:spPr>
          <a:xfrm>
            <a:off x="657224" y="3923611"/>
            <a:ext cx="7587616" cy="283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A19E15-CEEA-50C6-7E25-BF47041A264D}"/>
              </a:ext>
            </a:extLst>
          </p:cNvPr>
          <p:cNvSpPr txBox="1"/>
          <p:nvPr/>
        </p:nvSpPr>
        <p:spPr>
          <a:xfrm>
            <a:off x="657224" y="3837101"/>
            <a:ext cx="7654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just">
              <a:defRPr sz="2000" b="1"/>
            </a:lvl1pPr>
          </a:lstStyle>
          <a:p>
            <a:r>
              <a:rPr lang="pt-PT" dirty="0">
                <a:solidFill>
                  <a:schemeClr val="accent2"/>
                </a:solidFill>
              </a:rPr>
              <a:t>Superação dos desafios iniciais</a:t>
            </a:r>
          </a:p>
          <a:p>
            <a:r>
              <a:rPr lang="pt-PT" b="0" dirty="0"/>
              <a:t>A entrada no sector público exige o domínio de burocracias complexas e a navegação num mercado altamente competitivo.</a:t>
            </a:r>
          </a:p>
        </p:txBody>
      </p:sp>
      <p:sp>
        <p:nvSpPr>
          <p:cNvPr id="12" name="Espaço Reservado para Rodapé 16">
            <a:extLst>
              <a:ext uri="{FF2B5EF4-FFF2-40B4-BE49-F238E27FC236}">
                <a16:creationId xmlns:a16="http://schemas.microsoft.com/office/drawing/2014/main" id="{5E624E65-6466-F3E2-9024-A2FADFD2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1039797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B991-279B-BFCE-0B04-25A939C50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7E648E9-097B-5CBB-E267-B58FC94CCB56}"/>
              </a:ext>
            </a:extLst>
          </p:cNvPr>
          <p:cNvSpPr txBox="1"/>
          <p:nvPr/>
        </p:nvSpPr>
        <p:spPr>
          <a:xfrm>
            <a:off x="4909809" y="3047999"/>
            <a:ext cx="2375801" cy="7515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OBRIGADA!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FFD674D-B373-2B45-3407-381874097C62}"/>
              </a:ext>
            </a:extLst>
          </p:cNvPr>
          <p:cNvSpPr txBox="1"/>
          <p:nvPr/>
        </p:nvSpPr>
        <p:spPr>
          <a:xfrm>
            <a:off x="10684016" y="5642684"/>
            <a:ext cx="2434483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Abril, 2026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agem 11" descr="Uma imagem com Gráficos, design gráfico, Tipo de letra, logótipo&#10;&#10;Os conteúdos gerados por IA podem estar incorretos.">
            <a:extLst>
              <a:ext uri="{FF2B5EF4-FFF2-40B4-BE49-F238E27FC236}">
                <a16:creationId xmlns:a16="http://schemas.microsoft.com/office/drawing/2014/main" id="{8EA5880C-6B7A-8691-58A6-A810C863E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96" y="-637027"/>
            <a:ext cx="2515201" cy="251520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0E73F0C-6276-B7EE-BB22-E7FE5EDD19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70614" r="11332" b="18247"/>
          <a:stretch/>
        </p:blipFill>
        <p:spPr>
          <a:xfrm>
            <a:off x="3504187" y="5845884"/>
            <a:ext cx="6386766" cy="87725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4E909DC-23B5-C560-2C69-490F61B41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18445" y="218446"/>
            <a:ext cx="5346699" cy="49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2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Consequências do Fraccionamento da Despesa na Contratação Pública Angolana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C251394-6C44-E27F-5D1B-90CB4B6EA287}"/>
              </a:ext>
            </a:extLst>
          </p:cNvPr>
          <p:cNvSpPr/>
          <p:nvPr/>
        </p:nvSpPr>
        <p:spPr>
          <a:xfrm>
            <a:off x="541867" y="1386161"/>
            <a:ext cx="10859557" cy="129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49855" y="337610"/>
            <a:ext cx="10300746" cy="380999"/>
          </a:xfrm>
          <a:prstGeom prst="rect">
            <a:avLst/>
          </a:prstGeom>
        </p:spPr>
        <p:txBody>
          <a:bodyPr/>
          <a:lstStyle/>
          <a:p>
            <a:r>
              <a:rPr lang="pt-BR" sz="2400" dirty="0"/>
              <a:t>ESCOPO</a:t>
            </a:r>
            <a:endParaRPr lang="pt-PT" sz="24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7AEFF64-4A5D-2C5D-5E52-C59F0D2285F2}"/>
              </a:ext>
            </a:extLst>
          </p:cNvPr>
          <p:cNvSpPr/>
          <p:nvPr/>
        </p:nvSpPr>
        <p:spPr>
          <a:xfrm>
            <a:off x="541868" y="2957240"/>
            <a:ext cx="10868018" cy="129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10" name="Text 3"/>
          <p:cNvSpPr txBox="1"/>
          <p:nvPr/>
        </p:nvSpPr>
        <p:spPr>
          <a:xfrm>
            <a:off x="1986751" y="1386161"/>
            <a:ext cx="9163850" cy="11810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 algn="just">
              <a:lnSpc>
                <a:spcPct val="200000"/>
              </a:lnSpc>
              <a:buClr>
                <a:schemeClr val="tx1"/>
              </a:buClr>
            </a:pPr>
            <a:r>
              <a:rPr lang="en-US" sz="2000" b="1" dirty="0" err="1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Compreender</a:t>
            </a:r>
            <a:r>
              <a:rPr lang="en-US" sz="2000" b="1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 Papel</a:t>
            </a:r>
          </a:p>
          <a:p>
            <a:pPr algn="just">
              <a:buClr>
                <a:schemeClr val="tx1"/>
              </a:buClr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Definir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o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posicionamento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exacto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arquitecto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dentro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do mercado da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contratação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pública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BABBFB41-79C9-1846-4044-FBFC58E4C437}"/>
              </a:ext>
            </a:extLst>
          </p:cNvPr>
          <p:cNvSpPr txBox="1"/>
          <p:nvPr/>
        </p:nvSpPr>
        <p:spPr>
          <a:xfrm>
            <a:off x="1986751" y="3071317"/>
            <a:ext cx="9236744" cy="9306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buClr>
                <a:schemeClr val="tx1"/>
              </a:buClr>
            </a:pPr>
            <a:r>
              <a:rPr lang="en-US" sz="2000" b="1" dirty="0" err="1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Reforçar</a:t>
            </a:r>
            <a:r>
              <a:rPr lang="en-US" sz="2000" b="1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2000" b="1" dirty="0" err="1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Ética</a:t>
            </a:r>
            <a:endParaRPr lang="en-US" sz="2000" b="1" dirty="0">
              <a:solidFill>
                <a:srgbClr val="008FA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Consolidar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importância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da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ética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professional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como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fundação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inabalável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da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prática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A342E73-FADF-2BD3-356A-30B38E4DEEB0}"/>
              </a:ext>
            </a:extLst>
          </p:cNvPr>
          <p:cNvSpPr/>
          <p:nvPr/>
        </p:nvSpPr>
        <p:spPr>
          <a:xfrm>
            <a:off x="541868" y="4528319"/>
            <a:ext cx="10868018" cy="129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F396519E-A607-2FD6-3B03-E9A24F5EB1F9}"/>
              </a:ext>
            </a:extLst>
          </p:cNvPr>
          <p:cNvSpPr txBox="1"/>
          <p:nvPr/>
        </p:nvSpPr>
        <p:spPr>
          <a:xfrm>
            <a:off x="2059711" y="4710059"/>
            <a:ext cx="9090824" cy="756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200000"/>
              </a:lnSpc>
              <a:buClr>
                <a:schemeClr val="tx1"/>
              </a:buClr>
            </a:pPr>
            <a:r>
              <a:rPr lang="en-US" sz="2000" b="1" dirty="0" err="1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Identificar</a:t>
            </a:r>
            <a:r>
              <a:rPr lang="en-US" sz="2000" b="1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b="1" dirty="0" err="1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Prevenir</a:t>
            </a:r>
            <a:endParaRPr lang="en-US" sz="2000" b="1" dirty="0">
              <a:solidFill>
                <a:srgbClr val="008FA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Mapear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riscos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estruturais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estabelecer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boas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práticas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para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garantir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integridade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dos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projectos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estatais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4F0A8B-A0E9-795E-629D-54CE1EFC2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43" y="1605234"/>
            <a:ext cx="868902" cy="85221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8967C38-3F6D-6045-B1A3-B4CBE1BB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82" y="3159508"/>
            <a:ext cx="885825" cy="8858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29E6CAB-2D12-97B9-3976-48C8D269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03" y="4580429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49854" y="229399"/>
            <a:ext cx="10300746" cy="380999"/>
          </a:xfrm>
          <a:prstGeom prst="rect">
            <a:avLst/>
          </a:prstGeom>
        </p:spPr>
        <p:txBody>
          <a:bodyPr/>
          <a:lstStyle/>
          <a:p>
            <a:r>
              <a:rPr lang="pt-BR" sz="2400" dirty="0"/>
              <a:t>O que é a Contratação Pública?</a:t>
            </a:r>
            <a:endParaRPr lang="pt-PT" sz="2400" dirty="0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595F58D3-DCD3-5ED5-A261-07A1DCF79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3" y="1246773"/>
            <a:ext cx="3576323" cy="4438335"/>
          </a:xfrm>
          <a:prstGeom prst="rect">
            <a:avLst/>
          </a:pr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A6A5E042-EFE2-95AF-09D7-6E3DF497EBA5}"/>
              </a:ext>
            </a:extLst>
          </p:cNvPr>
          <p:cNvSpPr txBox="1"/>
          <p:nvPr/>
        </p:nvSpPr>
        <p:spPr>
          <a:xfrm>
            <a:off x="5143500" y="1303020"/>
            <a:ext cx="6400800" cy="923330"/>
          </a:xfrm>
          <a:prstGeom prst="rect">
            <a:avLst/>
          </a:prstGeom>
          <a:solidFill>
            <a:schemeClr val="accent2">
              <a:lumMod val="40000"/>
              <a:lumOff val="60000"/>
              <a:alpha val="18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pt-PT" dirty="0"/>
              <a:t>O </a:t>
            </a:r>
            <a:r>
              <a:rPr lang="pt-PT" b="1" dirty="0"/>
              <a:t>Serviço Nacional da Contratação Pública</a:t>
            </a:r>
            <a:r>
              <a:rPr lang="pt-PT" dirty="0"/>
              <a:t> é órgão responsável por assegurar a operacionalidade, regulamentação, fiscalização e supervisão dos processos de contratação pública de Angola.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85EF5E00-27C4-2D01-6D1E-0791F69568C8}"/>
              </a:ext>
            </a:extLst>
          </p:cNvPr>
          <p:cNvSpPr/>
          <p:nvPr/>
        </p:nvSpPr>
        <p:spPr>
          <a:xfrm>
            <a:off x="5143500" y="2867037"/>
            <a:ext cx="6400800" cy="92333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>
                <a:solidFill>
                  <a:schemeClr val="tx1"/>
                </a:solidFill>
              </a:rPr>
              <a:t>Regulamentado pela </a:t>
            </a:r>
            <a:r>
              <a:rPr lang="pt-PT" b="1" dirty="0">
                <a:solidFill>
                  <a:schemeClr val="tx1"/>
                </a:solidFill>
              </a:rPr>
              <a:t>Lei 41/20 de 23 de Dezembro </a:t>
            </a:r>
            <a:r>
              <a:rPr lang="pt-PT" dirty="0">
                <a:solidFill>
                  <a:schemeClr val="tx1"/>
                </a:solidFill>
              </a:rPr>
              <a:t>e outras leis conexas.</a:t>
            </a:r>
            <a:endParaRPr lang="pt-AO" dirty="0">
              <a:solidFill>
                <a:schemeClr val="tx1"/>
              </a:solidFill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2C356559-BED6-978D-FE48-F3FF497F0C63}"/>
              </a:ext>
            </a:extLst>
          </p:cNvPr>
          <p:cNvSpPr txBox="1"/>
          <p:nvPr/>
        </p:nvSpPr>
        <p:spPr>
          <a:xfrm>
            <a:off x="5143500" y="4431055"/>
            <a:ext cx="6400800" cy="923330"/>
          </a:xfrm>
          <a:prstGeom prst="rect">
            <a:avLst/>
          </a:prstGeom>
          <a:solidFill>
            <a:schemeClr val="accent2">
              <a:lumMod val="40000"/>
              <a:lumOff val="60000"/>
              <a:alpha val="18000"/>
            </a:schemeClr>
          </a:solidFill>
        </p:spPr>
        <p:txBody>
          <a:bodyPr wrap="square" rtlCol="0">
            <a:spAutoFit/>
          </a:bodyPr>
          <a:lstStyle/>
          <a:p>
            <a:pPr algn="just" fontAlgn="t"/>
            <a:r>
              <a:rPr lang="pt-PT" b="1" dirty="0"/>
              <a:t>Contratação Pública </a:t>
            </a:r>
            <a:r>
              <a:rPr lang="pt-PT" dirty="0"/>
              <a:t>é o conjunto de normas e procedimentos legais através dos quais o Estado e as Entidades Públicas Contratantes adquirem bens e serviços ou executam obras.</a:t>
            </a:r>
          </a:p>
        </p:txBody>
      </p:sp>
    </p:spTree>
    <p:extLst>
      <p:ext uri="{BB962C8B-B14F-4D97-AF65-F5344CB8AC3E}">
        <p14:creationId xmlns:p14="http://schemas.microsoft.com/office/powerpoint/2010/main" val="407635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9488E-93EC-197A-B3AD-E108BCF0F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E71A6357-DE0D-E06E-BDE8-75CD6FAE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54" y="203110"/>
            <a:ext cx="10300746" cy="380999"/>
          </a:xfrm>
          <a:prstGeom prst="rect">
            <a:avLst/>
          </a:prstGeom>
        </p:spPr>
        <p:txBody>
          <a:bodyPr/>
          <a:lstStyle/>
          <a:p>
            <a:r>
              <a:rPr lang="pt-BR" sz="2400" dirty="0"/>
              <a:t>Os Pilares de Suporte da Contratação Pública</a:t>
            </a:r>
            <a:endParaRPr lang="pt-PT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54C1D3-34ED-35D8-8D81-8C34F3D3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2" r="3375"/>
          <a:stretch>
            <a:fillRect/>
          </a:stretch>
        </p:blipFill>
        <p:spPr>
          <a:xfrm>
            <a:off x="1477617" y="1453021"/>
            <a:ext cx="8435009" cy="41487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1CFAE71-C099-24B0-99FD-8F96F394DDA5}"/>
              </a:ext>
            </a:extLst>
          </p:cNvPr>
          <p:cNvSpPr txBox="1"/>
          <p:nvPr/>
        </p:nvSpPr>
        <p:spPr>
          <a:xfrm>
            <a:off x="1888995" y="1453021"/>
            <a:ext cx="108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8FA2"/>
                </a:solidFill>
                <a:latin typeface="Agency FB" panose="020B0503020202020204" pitchFamily="34" charset="0"/>
              </a:rPr>
              <a:t>Legalidade</a:t>
            </a:r>
            <a:endParaRPr lang="pt-AO" b="1" dirty="0">
              <a:solidFill>
                <a:srgbClr val="008FA2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39D47B5-864D-5A6B-C37F-C3B1910ABFDD}"/>
              </a:ext>
            </a:extLst>
          </p:cNvPr>
          <p:cNvSpPr txBox="1"/>
          <p:nvPr/>
        </p:nvSpPr>
        <p:spPr>
          <a:xfrm>
            <a:off x="3421688" y="1453496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8FA2"/>
                </a:solidFill>
                <a:latin typeface="Agency FB" panose="020B0503020202020204" pitchFamily="34" charset="0"/>
              </a:rPr>
              <a:t>Transparência</a:t>
            </a:r>
            <a:endParaRPr lang="pt-AO" b="1" dirty="0">
              <a:solidFill>
                <a:srgbClr val="008FA2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B51260-8E39-EFAD-9FB7-7CE0C7D0C27E}"/>
              </a:ext>
            </a:extLst>
          </p:cNvPr>
          <p:cNvSpPr txBox="1"/>
          <p:nvPr/>
        </p:nvSpPr>
        <p:spPr>
          <a:xfrm>
            <a:off x="5308221" y="1448137"/>
            <a:ext cx="96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8FA2"/>
                </a:solidFill>
                <a:latin typeface="Agency FB" panose="020B0503020202020204" pitchFamily="34" charset="0"/>
              </a:rPr>
              <a:t>Igualdade</a:t>
            </a:r>
            <a:endParaRPr lang="pt-AO" b="1" dirty="0">
              <a:solidFill>
                <a:srgbClr val="008FA2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DDD4AF-F21C-038D-4BC4-2B11A9D47E2D}"/>
              </a:ext>
            </a:extLst>
          </p:cNvPr>
          <p:cNvSpPr txBox="1"/>
          <p:nvPr/>
        </p:nvSpPr>
        <p:spPr>
          <a:xfrm>
            <a:off x="6858973" y="1448137"/>
            <a:ext cx="13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8FA2"/>
                </a:solidFill>
                <a:latin typeface="Agency FB" panose="020B0503020202020204" pitchFamily="34" charset="0"/>
              </a:rPr>
              <a:t>Concorrência</a:t>
            </a:r>
            <a:endParaRPr lang="pt-AO" b="1" dirty="0">
              <a:solidFill>
                <a:srgbClr val="008FA2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F9FFD2-14F6-23AA-3020-DF90AB78DB9A}"/>
              </a:ext>
            </a:extLst>
          </p:cNvPr>
          <p:cNvSpPr txBox="1"/>
          <p:nvPr/>
        </p:nvSpPr>
        <p:spPr>
          <a:xfrm>
            <a:off x="8385954" y="122763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8FA2"/>
                </a:solidFill>
                <a:latin typeface="Agency FB" panose="020B0503020202020204" pitchFamily="34" charset="0"/>
              </a:rPr>
              <a:t>Sustentabilidade e Responsabilidade</a:t>
            </a:r>
            <a:endParaRPr lang="pt-AO" b="1" dirty="0">
              <a:solidFill>
                <a:srgbClr val="008FA2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F73E7-4F5E-E1C1-7632-35EB4509EF81}"/>
              </a:ext>
            </a:extLst>
          </p:cNvPr>
          <p:cNvSpPr txBox="1"/>
          <p:nvPr/>
        </p:nvSpPr>
        <p:spPr>
          <a:xfrm>
            <a:off x="1673228" y="5273465"/>
            <a:ext cx="1485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2"/>
                </a:solidFill>
                <a:latin typeface="Agency FB" panose="020B0503020202020204" pitchFamily="34" charset="0"/>
              </a:rPr>
              <a:t>Actuação estrita dentro dos limites da lei</a:t>
            </a:r>
            <a:endParaRPr lang="pt-AO" sz="1400" b="1" dirty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AAB534-6838-E603-5A0C-00B13670F238}"/>
              </a:ext>
            </a:extLst>
          </p:cNvPr>
          <p:cNvSpPr txBox="1"/>
          <p:nvPr/>
        </p:nvSpPr>
        <p:spPr>
          <a:xfrm>
            <a:off x="3412162" y="5273465"/>
            <a:ext cx="148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2"/>
                </a:solidFill>
                <a:latin typeface="Agency FB" panose="020B0503020202020204" pitchFamily="34" charset="0"/>
              </a:rPr>
              <a:t>Acesso claro e aberto a informação</a:t>
            </a:r>
            <a:endParaRPr lang="pt-AO" sz="1400" b="1" dirty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EB9F787-EF48-D983-301E-09960522DD2A}"/>
              </a:ext>
            </a:extLst>
          </p:cNvPr>
          <p:cNvSpPr txBox="1"/>
          <p:nvPr/>
        </p:nvSpPr>
        <p:spPr>
          <a:xfrm>
            <a:off x="5050144" y="5285737"/>
            <a:ext cx="1485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2"/>
                </a:solidFill>
                <a:latin typeface="Agency FB" panose="020B0503020202020204" pitchFamily="34" charset="0"/>
              </a:rPr>
              <a:t>Garantia de oportunidades iguais para todos.</a:t>
            </a:r>
            <a:endParaRPr lang="pt-AO" sz="1400" b="1" dirty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574F67-30CF-1414-69B9-47C709F05A17}"/>
              </a:ext>
            </a:extLst>
          </p:cNvPr>
          <p:cNvSpPr txBox="1"/>
          <p:nvPr/>
        </p:nvSpPr>
        <p:spPr>
          <a:xfrm>
            <a:off x="6721362" y="5273465"/>
            <a:ext cx="148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2"/>
                </a:solidFill>
                <a:latin typeface="Agency FB" panose="020B0503020202020204" pitchFamily="34" charset="0"/>
              </a:rPr>
              <a:t>Competição baseada no mérito.</a:t>
            </a:r>
            <a:endParaRPr lang="pt-AO" sz="1400" b="1" dirty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ED32074-A75C-E26E-639F-B41F7C8884E1}"/>
              </a:ext>
            </a:extLst>
          </p:cNvPr>
          <p:cNvSpPr txBox="1"/>
          <p:nvPr/>
        </p:nvSpPr>
        <p:spPr>
          <a:xfrm>
            <a:off x="8258873" y="5260336"/>
            <a:ext cx="1855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2"/>
                </a:solidFill>
                <a:latin typeface="Agency FB" panose="020B0503020202020204" pitchFamily="34" charset="0"/>
              </a:rPr>
              <a:t>A capacidade de responder por cada linha desenhada e decisão tomada</a:t>
            </a:r>
            <a:endParaRPr lang="pt-AO" sz="1400" b="1" dirty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DDC7A5D-6EC6-3888-469C-D55BEA0BBF0A}"/>
              </a:ext>
            </a:extLst>
          </p:cNvPr>
          <p:cNvSpPr txBox="1"/>
          <p:nvPr/>
        </p:nvSpPr>
        <p:spPr>
          <a:xfrm>
            <a:off x="849854" y="6257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Princípios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da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Contratação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rPr>
              <a:t> Pública</a:t>
            </a: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Espaço Reservado para Rodapé 16">
            <a:extLst>
              <a:ext uri="{FF2B5EF4-FFF2-40B4-BE49-F238E27FC236}">
                <a16:creationId xmlns:a16="http://schemas.microsoft.com/office/drawing/2014/main" id="{72EF6847-C811-895C-CF38-131834A3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206882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7">
            <a:extLst>
              <a:ext uri="{FF2B5EF4-FFF2-40B4-BE49-F238E27FC236}">
                <a16:creationId xmlns:a16="http://schemas.microsoft.com/office/drawing/2014/main" id="{55C5F4B8-CD00-BB81-3101-8C121A8B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54" y="421923"/>
            <a:ext cx="10300746" cy="380999"/>
          </a:xfrm>
          <a:prstGeom prst="rect">
            <a:avLst/>
          </a:prstGeom>
        </p:spPr>
        <p:txBody>
          <a:bodyPr/>
          <a:lstStyle/>
          <a:p>
            <a:r>
              <a:rPr lang="pt-BR" sz="2400" dirty="0"/>
              <a:t>Onde o Arquitecto Intervém?</a:t>
            </a:r>
            <a:endParaRPr lang="pt-PT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5DDC7F-5E85-F26E-827F-DEE3B073C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077" y="1584933"/>
            <a:ext cx="5245944" cy="3703433"/>
          </a:xfrm>
          <a:prstGeom prst="rect">
            <a:avLst/>
          </a:prstGeom>
        </p:spPr>
      </p:pic>
      <p:cxnSp>
        <p:nvCxnSpPr>
          <p:cNvPr id="8" name="Conexão: Ângulo Reto 7">
            <a:extLst>
              <a:ext uri="{FF2B5EF4-FFF2-40B4-BE49-F238E27FC236}">
                <a16:creationId xmlns:a16="http://schemas.microsoft.com/office/drawing/2014/main" id="{FC4DDDF7-D910-6123-E7A6-6F5CC4C73B95}"/>
              </a:ext>
            </a:extLst>
          </p:cNvPr>
          <p:cNvCxnSpPr>
            <a:cxnSpLocks/>
            <a:stCxn id="5" idx="0"/>
          </p:cNvCxnSpPr>
          <p:nvPr/>
        </p:nvCxnSpPr>
        <p:spPr>
          <a:xfrm rot="5400000" flipH="1" flipV="1">
            <a:off x="6114642" y="960108"/>
            <a:ext cx="242232" cy="100741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4591EE79-B3BD-7183-05A5-FCCD55C5EB7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8355021" y="3436650"/>
            <a:ext cx="750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: Ângulo Reto 34">
            <a:extLst>
              <a:ext uri="{FF2B5EF4-FFF2-40B4-BE49-F238E27FC236}">
                <a16:creationId xmlns:a16="http://schemas.microsoft.com/office/drawing/2014/main" id="{F3E261DC-95EF-B792-9262-2088A42417A7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5263038" y="5088397"/>
            <a:ext cx="269043" cy="6689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ta unidirecional 57">
            <a:extLst>
              <a:ext uri="{FF2B5EF4-FFF2-40B4-BE49-F238E27FC236}">
                <a16:creationId xmlns:a16="http://schemas.microsoft.com/office/drawing/2014/main" id="{FD0F55D3-9280-30FF-FEE0-627B0BCF2BDB}"/>
              </a:ext>
            </a:extLst>
          </p:cNvPr>
          <p:cNvCxnSpPr>
            <a:cxnSpLocks/>
          </p:cNvCxnSpPr>
          <p:nvPr/>
        </p:nvCxnSpPr>
        <p:spPr>
          <a:xfrm flipH="1">
            <a:off x="2615467" y="3429000"/>
            <a:ext cx="573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836EBC9-C8E9-C3F1-F2EA-7A8F5518AF32}"/>
              </a:ext>
            </a:extLst>
          </p:cNvPr>
          <p:cNvSpPr txBox="1"/>
          <p:nvPr/>
        </p:nvSpPr>
        <p:spPr>
          <a:xfrm>
            <a:off x="6739467" y="1207237"/>
            <a:ext cx="462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/>
                </a:solidFill>
              </a:rPr>
              <a:t>Elaboração de Projectos</a:t>
            </a:r>
          </a:p>
          <a:p>
            <a:r>
              <a:rPr lang="pt-PT" dirty="0"/>
              <a:t>Conceção Técnica e Planeamento Detalhado</a:t>
            </a:r>
            <a:endParaRPr lang="pt-AO" dirty="0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80B8508-832A-E0CA-4315-559D46F271C3}"/>
              </a:ext>
            </a:extLst>
          </p:cNvPr>
          <p:cNvSpPr txBox="1"/>
          <p:nvPr/>
        </p:nvSpPr>
        <p:spPr>
          <a:xfrm>
            <a:off x="9234074" y="3255874"/>
            <a:ext cx="2614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/>
                </a:solidFill>
              </a:rPr>
              <a:t>Participação em concursos Públicos</a:t>
            </a:r>
          </a:p>
          <a:p>
            <a:r>
              <a:rPr lang="pt-PT" dirty="0"/>
              <a:t>Apresentação de Propostas e Resposta a Caderno de Encargos</a:t>
            </a:r>
            <a:endParaRPr lang="pt-AO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C446D45-CCA2-CB39-2372-BF666DD0659E}"/>
              </a:ext>
            </a:extLst>
          </p:cNvPr>
          <p:cNvSpPr txBox="1"/>
          <p:nvPr/>
        </p:nvSpPr>
        <p:spPr>
          <a:xfrm>
            <a:off x="683394" y="5362351"/>
            <a:ext cx="420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chemeClr val="accent1"/>
                </a:solidFill>
              </a:rPr>
              <a:t>Consultoria Técnica</a:t>
            </a:r>
          </a:p>
          <a:p>
            <a:pPr algn="r"/>
            <a:r>
              <a:rPr lang="pt-PT" dirty="0"/>
              <a:t>Apoio especializado e pareceres ao Estado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CC37C41-173C-6742-81CF-6952183E7C1A}"/>
              </a:ext>
            </a:extLst>
          </p:cNvPr>
          <p:cNvSpPr txBox="1"/>
          <p:nvPr/>
        </p:nvSpPr>
        <p:spPr>
          <a:xfrm>
            <a:off x="89230" y="3236419"/>
            <a:ext cx="252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chemeClr val="accent1"/>
                </a:solidFill>
              </a:rPr>
              <a:t>Fiscalização de Obras</a:t>
            </a:r>
          </a:p>
          <a:p>
            <a:pPr algn="r"/>
            <a:r>
              <a:rPr lang="pt-PT" dirty="0"/>
              <a:t>Garantia de Execução rigorosa e conformidade com projecto</a:t>
            </a:r>
          </a:p>
        </p:txBody>
      </p:sp>
      <p:sp>
        <p:nvSpPr>
          <p:cNvPr id="78" name="Espaço Reservado para Rodapé 16">
            <a:extLst>
              <a:ext uri="{FF2B5EF4-FFF2-40B4-BE49-F238E27FC236}">
                <a16:creationId xmlns:a16="http://schemas.microsoft.com/office/drawing/2014/main" id="{D937051B-0B5B-5BAD-11BE-FD41807C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45971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E1280-2D21-B611-D019-DBBB69FD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7">
            <a:extLst>
              <a:ext uri="{FF2B5EF4-FFF2-40B4-BE49-F238E27FC236}">
                <a16:creationId xmlns:a16="http://schemas.microsoft.com/office/drawing/2014/main" id="{0DA44900-55F2-5773-1660-C2EBFE88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54" y="421923"/>
            <a:ext cx="10300746" cy="509504"/>
          </a:xfrm>
          <a:prstGeom prst="rect">
            <a:avLst/>
          </a:prstGeom>
        </p:spPr>
        <p:txBody>
          <a:bodyPr/>
          <a:lstStyle/>
          <a:p>
            <a:r>
              <a:rPr lang="pt-BR" sz="2400" dirty="0"/>
              <a:t>Responsabilidade Profissional</a:t>
            </a:r>
            <a:endParaRPr lang="pt-PT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E8B62B-2326-9FD8-263C-21052980B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13" y="1924237"/>
            <a:ext cx="4125935" cy="3289002"/>
          </a:xfrm>
          <a:prstGeom prst="rect">
            <a:avLst/>
          </a:prstGeom>
        </p:spPr>
      </p:pic>
      <p:cxnSp>
        <p:nvCxnSpPr>
          <p:cNvPr id="58" name="Conexão reta unidirecional 57">
            <a:extLst>
              <a:ext uri="{FF2B5EF4-FFF2-40B4-BE49-F238E27FC236}">
                <a16:creationId xmlns:a16="http://schemas.microsoft.com/office/drawing/2014/main" id="{1633BB03-9F21-CC74-F361-4BEFDCAEB755}"/>
              </a:ext>
            </a:extLst>
          </p:cNvPr>
          <p:cNvCxnSpPr>
            <a:cxnSpLocks/>
          </p:cNvCxnSpPr>
          <p:nvPr/>
        </p:nvCxnSpPr>
        <p:spPr>
          <a:xfrm flipH="1">
            <a:off x="3189144" y="2675053"/>
            <a:ext cx="573677" cy="0"/>
          </a:xfrm>
          <a:prstGeom prst="straightConnector1">
            <a:avLst/>
          </a:prstGeom>
          <a:ln>
            <a:solidFill>
              <a:srgbClr val="008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CCD8F2C-D4D4-C7F6-B79A-772F78835A1C}"/>
              </a:ext>
            </a:extLst>
          </p:cNvPr>
          <p:cNvSpPr txBox="1"/>
          <p:nvPr/>
        </p:nvSpPr>
        <p:spPr>
          <a:xfrm>
            <a:off x="7566681" y="1520970"/>
            <a:ext cx="358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3">
                    <a:lumMod val="75000"/>
                  </a:schemeClr>
                </a:solidFill>
              </a:rPr>
              <a:t>Responsabilidade Legal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EE2070F-92CC-54C6-D288-9DBCD58EBFA7}"/>
              </a:ext>
            </a:extLst>
          </p:cNvPr>
          <p:cNvSpPr txBox="1"/>
          <p:nvPr/>
        </p:nvSpPr>
        <p:spPr>
          <a:xfrm>
            <a:off x="8536383" y="4435973"/>
            <a:ext cx="261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4">
                    <a:lumMod val="75000"/>
                  </a:schemeClr>
                </a:solidFill>
              </a:rPr>
              <a:t>Excelência Profissional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03531CEE-B85D-5BCF-97C8-855A45B0434A}"/>
              </a:ext>
            </a:extLst>
          </p:cNvPr>
          <p:cNvSpPr txBox="1"/>
          <p:nvPr/>
        </p:nvSpPr>
        <p:spPr>
          <a:xfrm>
            <a:off x="1315050" y="4771093"/>
            <a:ext cx="321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chemeClr val="bg2">
                    <a:lumMod val="90000"/>
                  </a:schemeClr>
                </a:solidFill>
              </a:rPr>
              <a:t>Responsabilidade Social</a:t>
            </a:r>
            <a:endParaRPr lang="pt-PT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3543DC0C-2A91-F33F-63C7-BD023D458FB5}"/>
              </a:ext>
            </a:extLst>
          </p:cNvPr>
          <p:cNvSpPr txBox="1"/>
          <p:nvPr/>
        </p:nvSpPr>
        <p:spPr>
          <a:xfrm>
            <a:off x="356135" y="2482472"/>
            <a:ext cx="283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rgbClr val="008FA2"/>
                </a:solidFill>
              </a:rPr>
              <a:t>Responsabilidade Técnica</a:t>
            </a:r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ADFA9321-438E-70AB-0789-775669E5EA35}"/>
              </a:ext>
            </a:extLst>
          </p:cNvPr>
          <p:cNvCxnSpPr/>
          <p:nvPr/>
        </p:nvCxnSpPr>
        <p:spPr>
          <a:xfrm flipV="1">
            <a:off x="6926094" y="1853568"/>
            <a:ext cx="447472" cy="3837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B009C137-A256-2AD9-8F86-1DD7E3B018C1}"/>
              </a:ext>
            </a:extLst>
          </p:cNvPr>
          <p:cNvCxnSpPr/>
          <p:nvPr/>
        </p:nvCxnSpPr>
        <p:spPr>
          <a:xfrm flipH="1">
            <a:off x="4534051" y="4733202"/>
            <a:ext cx="407600" cy="227904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trela: 4 Pontos 13">
            <a:extLst>
              <a:ext uri="{FF2B5EF4-FFF2-40B4-BE49-F238E27FC236}">
                <a16:creationId xmlns:a16="http://schemas.microsoft.com/office/drawing/2014/main" id="{EEEA4057-5D61-1C3F-5210-B8FCC5EA9587}"/>
              </a:ext>
            </a:extLst>
          </p:cNvPr>
          <p:cNvSpPr/>
          <p:nvPr/>
        </p:nvSpPr>
        <p:spPr>
          <a:xfrm>
            <a:off x="8209867" y="4481461"/>
            <a:ext cx="331891" cy="330194"/>
          </a:xfrm>
          <a:prstGeom prst="star4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5048ED16-E813-A00A-766B-05644AAD7C3D}"/>
              </a:ext>
            </a:extLst>
          </p:cNvPr>
          <p:cNvCxnSpPr>
            <a:cxnSpLocks/>
          </p:cNvCxnSpPr>
          <p:nvPr/>
        </p:nvCxnSpPr>
        <p:spPr>
          <a:xfrm>
            <a:off x="5860045" y="3339649"/>
            <a:ext cx="2547517" cy="130954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Espaço Reservado para Rodapé 16">
            <a:extLst>
              <a:ext uri="{FF2B5EF4-FFF2-40B4-BE49-F238E27FC236}">
                <a16:creationId xmlns:a16="http://schemas.microsoft.com/office/drawing/2014/main" id="{EBD92579-9FCB-7B13-7653-D855991D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2451678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4C524BD2-CC73-2B62-E477-A5FA2C48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014" y="233613"/>
            <a:ext cx="10300746" cy="380999"/>
          </a:xfrm>
          <a:prstGeom prst="rect">
            <a:avLst/>
          </a:prstGeom>
        </p:spPr>
        <p:txBody>
          <a:bodyPr/>
          <a:lstStyle/>
          <a:p>
            <a:r>
              <a:rPr lang="pt-BR" sz="2400" dirty="0"/>
              <a:t>Ética na Prática Diária</a:t>
            </a:r>
            <a:endParaRPr lang="pt-PT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BADA12-72F9-490B-3AD9-205E1ED16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95" y="1732039"/>
            <a:ext cx="4016476" cy="401647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DE787AAC-09E9-B4F4-3F1C-C3AD6744B8C0}"/>
              </a:ext>
            </a:extLst>
          </p:cNvPr>
          <p:cNvSpPr/>
          <p:nvPr/>
        </p:nvSpPr>
        <p:spPr>
          <a:xfrm>
            <a:off x="5295900" y="1455420"/>
            <a:ext cx="6124905" cy="4495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4795A5-1AD5-F77E-4CCC-7EB7009CCCA0}"/>
              </a:ext>
            </a:extLst>
          </p:cNvPr>
          <p:cNvSpPr txBox="1"/>
          <p:nvPr/>
        </p:nvSpPr>
        <p:spPr>
          <a:xfrm>
            <a:off x="3938738" y="1618895"/>
            <a:ext cx="77363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isometricRightUp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PT" sz="48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endParaRPr lang="pt-AO" sz="4800" b="1" dirty="0">
              <a:ln/>
              <a:solidFill>
                <a:schemeClr val="accent4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361F92-2354-9F87-922B-A74A634DBD3C}"/>
              </a:ext>
            </a:extLst>
          </p:cNvPr>
          <p:cNvSpPr txBox="1"/>
          <p:nvPr/>
        </p:nvSpPr>
        <p:spPr>
          <a:xfrm>
            <a:off x="5295901" y="1188315"/>
            <a:ext cx="582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chemeClr val="accent4">
                    <a:lumMod val="50000"/>
                  </a:schemeClr>
                </a:solidFill>
              </a:rPr>
              <a:t>Compromisso com interesse público</a:t>
            </a:r>
          </a:p>
          <a:p>
            <a:pPr algn="just"/>
            <a:r>
              <a:rPr lang="pt-PT" dirty="0"/>
              <a:t>Priorizar sempre o benefício colectivo e o bem do Estado sobre conveniências individuais</a:t>
            </a:r>
            <a:endParaRPr lang="pt-AO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0B3391FE-1820-2326-EE99-9750539BFF1D}"/>
              </a:ext>
            </a:extLst>
          </p:cNvPr>
          <p:cNvSpPr/>
          <p:nvPr/>
        </p:nvSpPr>
        <p:spPr>
          <a:xfrm>
            <a:off x="5295899" y="2873652"/>
            <a:ext cx="6124905" cy="4495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601E9CC-3F14-40B3-A406-CE2BB05AD700}"/>
              </a:ext>
            </a:extLst>
          </p:cNvPr>
          <p:cNvSpPr txBox="1"/>
          <p:nvPr/>
        </p:nvSpPr>
        <p:spPr>
          <a:xfrm>
            <a:off x="5295900" y="2573310"/>
            <a:ext cx="6124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chemeClr val="accent4">
                    <a:lumMod val="50000"/>
                  </a:schemeClr>
                </a:solidFill>
              </a:rPr>
              <a:t>Integridade nas decisões</a:t>
            </a:r>
          </a:p>
          <a:p>
            <a:pPr algn="just"/>
            <a:r>
              <a:rPr lang="pt-PT" dirty="0"/>
              <a:t>Manter a isenção e o rigor em cada escolha de materiais, fornecedores e </a:t>
            </a:r>
            <a:r>
              <a:rPr lang="pt-PT" dirty="0">
                <a:solidFill>
                  <a:srgbClr val="FF0000"/>
                </a:solidFill>
              </a:rPr>
              <a:t>soluções espaciais.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8E2B51F-9933-DD48-B6DB-3562D0A1B6DB}"/>
              </a:ext>
            </a:extLst>
          </p:cNvPr>
          <p:cNvSpPr/>
          <p:nvPr/>
        </p:nvSpPr>
        <p:spPr>
          <a:xfrm>
            <a:off x="5295898" y="4291884"/>
            <a:ext cx="6124905" cy="4495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454C544-7DD5-4AC4-7D11-05116AB55F2D}"/>
              </a:ext>
            </a:extLst>
          </p:cNvPr>
          <p:cNvSpPr txBox="1"/>
          <p:nvPr/>
        </p:nvSpPr>
        <p:spPr>
          <a:xfrm>
            <a:off x="5295900" y="4002703"/>
            <a:ext cx="6124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chemeClr val="accent4">
                    <a:lumMod val="50000"/>
                  </a:schemeClr>
                </a:solidFill>
              </a:rPr>
              <a:t>Compromisso com interesse público</a:t>
            </a:r>
          </a:p>
          <a:p>
            <a:pPr algn="just"/>
            <a:r>
              <a:rPr lang="pt-PT" dirty="0"/>
              <a:t>Tolerância zero para atalhos processuais, subornos ou arranjos extra-oficiais.</a:t>
            </a:r>
            <a:endParaRPr lang="pt-AO" dirty="0"/>
          </a:p>
        </p:txBody>
      </p:sp>
      <p:sp>
        <p:nvSpPr>
          <p:cNvPr id="33" name="Espaço Reservado para Rodapé 16">
            <a:extLst>
              <a:ext uri="{FF2B5EF4-FFF2-40B4-BE49-F238E27FC236}">
                <a16:creationId xmlns:a16="http://schemas.microsoft.com/office/drawing/2014/main" id="{DB15B449-1957-DAF7-0DA5-D9A8886F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278719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Consequências do Fraccionamento da Despesa na Contratação Pública Angolana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2FA2EDF-1FD7-843F-7D4B-8854D146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716" y="1153531"/>
            <a:ext cx="6717030" cy="4276510"/>
          </a:xfrm>
          <a:prstGeom prst="rect">
            <a:avLst/>
          </a:prstGeom>
        </p:spPr>
      </p:pic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5A34374-91DB-F4E9-1D41-4F38D09D2C66}"/>
              </a:ext>
            </a:extLst>
          </p:cNvPr>
          <p:cNvCxnSpPr>
            <a:cxnSpLocks/>
          </p:cNvCxnSpPr>
          <p:nvPr/>
        </p:nvCxnSpPr>
        <p:spPr>
          <a:xfrm flipH="1">
            <a:off x="7978898" y="4352925"/>
            <a:ext cx="12988" cy="991782"/>
          </a:xfrm>
          <a:prstGeom prst="line">
            <a:avLst/>
          </a:prstGeom>
          <a:ln w="19050">
            <a:solidFill>
              <a:srgbClr val="008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C8D2EE07-73CF-4266-013B-7F8308B3BDE8}"/>
              </a:ext>
            </a:extLst>
          </p:cNvPr>
          <p:cNvCxnSpPr>
            <a:cxnSpLocks/>
          </p:cNvCxnSpPr>
          <p:nvPr/>
        </p:nvCxnSpPr>
        <p:spPr>
          <a:xfrm>
            <a:off x="7220361" y="4738687"/>
            <a:ext cx="758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42BA291-1FDA-F24E-56C7-1329ED04BB7E}"/>
              </a:ext>
            </a:extLst>
          </p:cNvPr>
          <p:cNvSpPr txBox="1"/>
          <p:nvPr/>
        </p:nvSpPr>
        <p:spPr>
          <a:xfrm>
            <a:off x="7991886" y="4421377"/>
            <a:ext cx="4088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>
                <a:solidFill>
                  <a:srgbClr val="008FA2"/>
                </a:solidFill>
                <a:latin typeface="Arial Narrow" panose="020B0606020202030204" pitchFamily="34" charset="0"/>
              </a:rPr>
              <a:t>Submissão de Projectos Incompletos</a:t>
            </a:r>
          </a:p>
          <a:p>
            <a:pPr algn="just"/>
            <a:r>
              <a:rPr lang="pt-PT" sz="1600" b="1" dirty="0">
                <a:solidFill>
                  <a:srgbClr val="00C2D7"/>
                </a:solidFill>
                <a:latin typeface="Arial Narrow" panose="020B0606020202030204" pitchFamily="34" charset="0"/>
              </a:rPr>
              <a:t>Perda de Credibilidade</a:t>
            </a:r>
          </a:p>
          <a:p>
            <a:pPr algn="just"/>
            <a:r>
              <a:rPr lang="pt-PT" sz="1600" dirty="0">
                <a:solidFill>
                  <a:srgbClr val="00C2D7"/>
                </a:solidFill>
                <a:latin typeface="Arial Narrow" panose="020B0606020202030204" pitchFamily="34" charset="0"/>
              </a:rPr>
              <a:t>Fim da viabilidade comercial no mercado estatal</a:t>
            </a:r>
            <a:endParaRPr lang="pt-AO" sz="1600" dirty="0">
              <a:solidFill>
                <a:srgbClr val="00C2D7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07AA7567-331B-8CBC-9496-530819B3E446}"/>
              </a:ext>
            </a:extLst>
          </p:cNvPr>
          <p:cNvCxnSpPr/>
          <p:nvPr/>
        </p:nvCxnSpPr>
        <p:spPr>
          <a:xfrm>
            <a:off x="7477536" y="3291786"/>
            <a:ext cx="0" cy="77152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0C38A32C-5CDF-855C-8886-336500AE7334}"/>
              </a:ext>
            </a:extLst>
          </p:cNvPr>
          <p:cNvCxnSpPr>
            <a:cxnSpLocks/>
          </p:cNvCxnSpPr>
          <p:nvPr/>
        </p:nvCxnSpPr>
        <p:spPr>
          <a:xfrm>
            <a:off x="5991635" y="3677548"/>
            <a:ext cx="14954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0E433E8-0E46-7B12-FA07-5BD251097FE2}"/>
              </a:ext>
            </a:extLst>
          </p:cNvPr>
          <p:cNvSpPr txBox="1"/>
          <p:nvPr/>
        </p:nvSpPr>
        <p:spPr>
          <a:xfrm>
            <a:off x="7496585" y="3221048"/>
            <a:ext cx="4238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2"/>
                </a:solidFill>
                <a:latin typeface="Arial Narrow" panose="020B0606020202030204" pitchFamily="34" charset="0"/>
              </a:rPr>
              <a:t>Conflito de Interesses e Favorecimento</a:t>
            </a:r>
          </a:p>
          <a:p>
            <a:r>
              <a:rPr lang="pt-PT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Sanções Legais Graves</a:t>
            </a:r>
          </a:p>
          <a:p>
            <a:r>
              <a:rPr lang="pt-PT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Processos criminais, civis e disciplinares na OAA.</a:t>
            </a:r>
            <a:endParaRPr lang="pt-AO" sz="1600" dirty="0">
              <a:solidFill>
                <a:schemeClr val="accent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A5444F7A-DBF3-A5B6-DD64-DC2D0690C67F}"/>
              </a:ext>
            </a:extLst>
          </p:cNvPr>
          <p:cNvCxnSpPr>
            <a:cxnSpLocks/>
          </p:cNvCxnSpPr>
          <p:nvPr/>
        </p:nvCxnSpPr>
        <p:spPr>
          <a:xfrm>
            <a:off x="3499895" y="4243386"/>
            <a:ext cx="0" cy="97631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41BD03E-8E00-2449-B75F-79B484D05408}"/>
              </a:ext>
            </a:extLst>
          </p:cNvPr>
          <p:cNvCxnSpPr>
            <a:cxnSpLocks/>
          </p:cNvCxnSpPr>
          <p:nvPr/>
        </p:nvCxnSpPr>
        <p:spPr>
          <a:xfrm>
            <a:off x="3499895" y="4705349"/>
            <a:ext cx="202025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FD56973-DD61-61A6-7680-02A10F2C84F0}"/>
              </a:ext>
            </a:extLst>
          </p:cNvPr>
          <p:cNvSpPr txBox="1"/>
          <p:nvPr/>
        </p:nvSpPr>
        <p:spPr>
          <a:xfrm>
            <a:off x="165452" y="4226581"/>
            <a:ext cx="33477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rgbClr val="C00000"/>
                </a:solidFill>
                <a:latin typeface="Arial Narrow" panose="020B0606020202030204" pitchFamily="34" charset="0"/>
              </a:rPr>
              <a:t>Falta de Transparência Processual </a:t>
            </a:r>
          </a:p>
          <a:p>
            <a:pPr algn="r"/>
            <a:r>
              <a:rPr lang="pt-PT" sz="1600" b="1" dirty="0">
                <a:solidFill>
                  <a:srgbClr val="FF7C80"/>
                </a:solidFill>
                <a:latin typeface="Arial Narrow" panose="020B0606020202030204" pitchFamily="34" charset="0"/>
              </a:rPr>
              <a:t>Impacto Negativo na Sociedade</a:t>
            </a:r>
          </a:p>
          <a:p>
            <a:pPr algn="r"/>
            <a:r>
              <a:rPr lang="pt-PT" sz="1600" dirty="0">
                <a:solidFill>
                  <a:srgbClr val="FF7C80"/>
                </a:solidFill>
                <a:latin typeface="Arial Narrow" panose="020B0606020202030204" pitchFamily="34" charset="0"/>
              </a:rPr>
              <a:t>Obras embargadas, desperdícios de fundos públicos, ruína urbana.</a:t>
            </a:r>
            <a:endParaRPr lang="pt-AO" sz="1600" dirty="0">
              <a:solidFill>
                <a:srgbClr val="FF7C8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DDC8C1E1-C156-0717-6980-F7B19029C9C1}"/>
              </a:ext>
            </a:extLst>
          </p:cNvPr>
          <p:cNvSpPr txBox="1">
            <a:spLocks/>
          </p:cNvSpPr>
          <p:nvPr/>
        </p:nvSpPr>
        <p:spPr>
          <a:xfrm>
            <a:off x="945627" y="238987"/>
            <a:ext cx="10300746" cy="575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pt-PT" sz="2000" b="1" kern="1200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chemeClr val="accent2"/>
                </a:solidFill>
              </a:rPr>
              <a:t>Consequências</a:t>
            </a:r>
            <a:r>
              <a:rPr lang="en-US" sz="2200" dirty="0">
                <a:solidFill>
                  <a:schemeClr val="accent2"/>
                </a:solidFill>
              </a:rPr>
              <a:t> das Más </a:t>
            </a:r>
            <a:r>
              <a:rPr lang="en-US" sz="2200" dirty="0" err="1">
                <a:solidFill>
                  <a:schemeClr val="accent2"/>
                </a:solidFill>
              </a:rPr>
              <a:t>Práticas</a:t>
            </a:r>
            <a:endParaRPr lang="en-US" sz="2200" dirty="0">
              <a:solidFill>
                <a:schemeClr val="accent2"/>
              </a:solidFill>
            </a:endParaRP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05DCE6C1-2844-668B-8677-E6C13887D8BB}"/>
              </a:ext>
            </a:extLst>
          </p:cNvPr>
          <p:cNvSpPr txBox="1"/>
          <p:nvPr/>
        </p:nvSpPr>
        <p:spPr>
          <a:xfrm>
            <a:off x="983146" y="733864"/>
            <a:ext cx="5636315" cy="50078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lang="pt-PT" sz="24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r>
              <a:rPr lang="en-US" sz="2000" b="0" dirty="0" err="1"/>
              <a:t>Efeito</a:t>
            </a:r>
            <a:r>
              <a:rPr lang="en-US" sz="2000" b="0" dirty="0"/>
              <a:t> </a:t>
            </a:r>
            <a:r>
              <a:rPr lang="en-US" sz="2000" b="0" dirty="0" err="1"/>
              <a:t>Dominó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1670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05A0-7FE3-CB69-0423-0FF2E025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701F9F5-2DB8-FC13-DFBA-12C51C8B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75" y="1309854"/>
            <a:ext cx="3539962" cy="19912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B223E9-F296-257E-A108-0BEA5A883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75" y="3542264"/>
            <a:ext cx="3539962" cy="1987129"/>
          </a:xfrm>
          <a:prstGeom prst="rect">
            <a:avLst/>
          </a:prstGeom>
        </p:spPr>
      </p:pic>
      <p:sp>
        <p:nvSpPr>
          <p:cNvPr id="10" name="Título 7">
            <a:extLst>
              <a:ext uri="{FF2B5EF4-FFF2-40B4-BE49-F238E27FC236}">
                <a16:creationId xmlns:a16="http://schemas.microsoft.com/office/drawing/2014/main" id="{B7A301A5-C843-8FCD-8F02-A8C25E83F9CC}"/>
              </a:ext>
            </a:extLst>
          </p:cNvPr>
          <p:cNvSpPr txBox="1">
            <a:spLocks/>
          </p:cNvSpPr>
          <p:nvPr/>
        </p:nvSpPr>
        <p:spPr>
          <a:xfrm>
            <a:off x="945627" y="238987"/>
            <a:ext cx="10300746" cy="575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pt-PT" sz="2000" b="1" kern="1200" dirty="0">
                <a:solidFill>
                  <a:srgbClr val="008FA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itchFamily="34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chemeClr val="accent2"/>
                </a:solidFill>
              </a:rPr>
              <a:t>Consequências</a:t>
            </a:r>
            <a:r>
              <a:rPr lang="en-US" sz="2200" dirty="0">
                <a:solidFill>
                  <a:schemeClr val="accent2"/>
                </a:solidFill>
              </a:rPr>
              <a:t> das Más </a:t>
            </a:r>
            <a:r>
              <a:rPr lang="en-US" sz="2200" dirty="0" err="1">
                <a:solidFill>
                  <a:schemeClr val="accent2"/>
                </a:solidFill>
              </a:rPr>
              <a:t>Práticas</a:t>
            </a:r>
            <a:endParaRPr lang="en-US" sz="2200" dirty="0">
              <a:solidFill>
                <a:schemeClr val="accent2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83580F2-A902-AE1E-EE3A-E2EEEBF0B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272" y="1323438"/>
            <a:ext cx="1515335" cy="197764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D6C3505-A380-362D-D8C6-7B0B39F12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272" y="3542264"/>
            <a:ext cx="1515335" cy="198712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FE8FC62-B776-5EB1-0730-E79730D2A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394" y="1323439"/>
            <a:ext cx="2021153" cy="197764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FCF5221-A2D6-718D-B1C3-9B4D7578AE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78"/>
          <a:stretch>
            <a:fillRect/>
          </a:stretch>
        </p:blipFill>
        <p:spPr>
          <a:xfrm>
            <a:off x="6091394" y="3542263"/>
            <a:ext cx="2021153" cy="1987129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E0D54D0B-9E2C-CFB9-6667-A43C652CD15F}"/>
              </a:ext>
            </a:extLst>
          </p:cNvPr>
          <p:cNvSpPr/>
          <p:nvPr/>
        </p:nvSpPr>
        <p:spPr>
          <a:xfrm>
            <a:off x="8322341" y="1323439"/>
            <a:ext cx="3539961" cy="19776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E99B5C6-C47D-A660-86CC-BBA6EDC55871}"/>
              </a:ext>
            </a:extLst>
          </p:cNvPr>
          <p:cNvSpPr txBox="1"/>
          <p:nvPr/>
        </p:nvSpPr>
        <p:spPr>
          <a:xfrm>
            <a:off x="8322341" y="1843804"/>
            <a:ext cx="3539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>
                <a:solidFill>
                  <a:srgbClr val="008FA2"/>
                </a:solidFill>
              </a:rPr>
              <a:t>Um edifício não desaba do nada, existe sempre uma causa técnica por trás.</a:t>
            </a:r>
            <a:endParaRPr lang="pt-AO" dirty="0">
              <a:solidFill>
                <a:srgbClr val="008FA2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4A0E07D-ED51-E204-F5BC-4892A70B50BB}"/>
              </a:ext>
            </a:extLst>
          </p:cNvPr>
          <p:cNvSpPr/>
          <p:nvPr/>
        </p:nvSpPr>
        <p:spPr>
          <a:xfrm>
            <a:off x="8322342" y="3534398"/>
            <a:ext cx="3539961" cy="19776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C6631AA-DBDE-C155-641E-0901690A22B8}"/>
              </a:ext>
            </a:extLst>
          </p:cNvPr>
          <p:cNvSpPr txBox="1"/>
          <p:nvPr/>
        </p:nvSpPr>
        <p:spPr>
          <a:xfrm>
            <a:off x="8269334" y="3646058"/>
            <a:ext cx="35929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dirty="0">
                <a:solidFill>
                  <a:schemeClr val="accent2"/>
                </a:solidFill>
              </a:rPr>
              <a:t>Más práticas na contratação pública comprometem não só a qualidade técnica dos projectos, como também a boa gestão dos recursos públicos, a confiança nas instituições e o desenvolvimento sustentável.</a:t>
            </a:r>
            <a:endParaRPr lang="pt-AO" dirty="0">
              <a:solidFill>
                <a:schemeClr val="accent2"/>
              </a:solidFill>
            </a:endParaRPr>
          </a:p>
        </p:txBody>
      </p:sp>
      <p:sp>
        <p:nvSpPr>
          <p:cNvPr id="35" name="Espaço Reservado para Rodapé 16">
            <a:extLst>
              <a:ext uri="{FF2B5EF4-FFF2-40B4-BE49-F238E27FC236}">
                <a16:creationId xmlns:a16="http://schemas.microsoft.com/office/drawing/2014/main" id="{68ED61D4-B3F0-0B00-49ED-047378AB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2368" y="6356350"/>
            <a:ext cx="6184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Ética e Responsabilidade na Contratação Pública para Arquitectos</a:t>
            </a:r>
          </a:p>
        </p:txBody>
      </p:sp>
    </p:spTree>
    <p:extLst>
      <p:ext uri="{BB962C8B-B14F-4D97-AF65-F5344CB8AC3E}">
        <p14:creationId xmlns:p14="http://schemas.microsoft.com/office/powerpoint/2010/main" val="1555899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741</Words>
  <Application>Microsoft Office PowerPoint</Application>
  <PresentationFormat>Ecrã Panorâmico</PresentationFormat>
  <Paragraphs>102</Paragraphs>
  <Slides>13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9" baseType="lpstr">
      <vt:lpstr>Agency FB</vt:lpstr>
      <vt:lpstr>Arial</vt:lpstr>
      <vt:lpstr>Arial Narrow</vt:lpstr>
      <vt:lpstr>Calibri</vt:lpstr>
      <vt:lpstr>Verdana</vt:lpstr>
      <vt:lpstr>Office Theme</vt:lpstr>
      <vt:lpstr>Apresentação do PowerPoint</vt:lpstr>
      <vt:lpstr>ESCOPO</vt:lpstr>
      <vt:lpstr>O que é a Contratação Pública?</vt:lpstr>
      <vt:lpstr>Os Pilares de Suporte da Contratação Pública</vt:lpstr>
      <vt:lpstr>Onde o Arquitecto Intervém?</vt:lpstr>
      <vt:lpstr>Responsabilidade Profissional</vt:lpstr>
      <vt:lpstr>Ética na Prática Diária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PptxGenJS Presentation</dc:subject>
  <dc:creator>ELITEBOOK</dc:creator>
  <cp:lastModifiedBy>Catarina Alexandra Lameirão Monteiro</cp:lastModifiedBy>
  <cp:revision>55</cp:revision>
  <dcterms:created xsi:type="dcterms:W3CDTF">2026-02-15T20:49:34Z</dcterms:created>
  <dcterms:modified xsi:type="dcterms:W3CDTF">2026-04-22T14:48:30Z</dcterms:modified>
</cp:coreProperties>
</file>