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7" r:id="rId2"/>
    <p:sldId id="314" r:id="rId3"/>
    <p:sldId id="295" r:id="rId4"/>
    <p:sldId id="300" r:id="rId5"/>
    <p:sldId id="316" r:id="rId6"/>
    <p:sldId id="317" r:id="rId7"/>
    <p:sldId id="327" r:id="rId8"/>
    <p:sldId id="318" r:id="rId9"/>
    <p:sldId id="320" r:id="rId10"/>
    <p:sldId id="319" r:id="rId11"/>
    <p:sldId id="321" r:id="rId12"/>
    <p:sldId id="322" r:id="rId13"/>
    <p:sldId id="323" r:id="rId14"/>
    <p:sldId id="325" r:id="rId15"/>
    <p:sldId id="326" r:id="rId16"/>
    <p:sldId id="312" r:id="rId17"/>
  </p:sldIdLst>
  <p:sldSz cx="9144000" cy="6858000" type="screen4x3"/>
  <p:notesSz cx="6834188" cy="9979025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DDDDD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2" autoAdjust="0"/>
    <p:restoredTop sz="94607" autoAdjust="0"/>
  </p:normalViewPr>
  <p:slideViewPr>
    <p:cSldViewPr showGuides="1">
      <p:cViewPr varScale="1">
        <p:scale>
          <a:sx n="85" d="100"/>
          <a:sy n="85" d="100"/>
        </p:scale>
        <p:origin x="13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D54A-C223-4E74-BFE1-0A3D4687FF0F}" type="datetimeFigureOut">
              <a:rPr lang="pt-PT"/>
              <a:pPr>
                <a:defRPr/>
              </a:pPr>
              <a:t>23/04/2026</a:t>
            </a:fld>
            <a:endParaRPr lang="pt-P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55FD9-2990-4026-9CCD-DB166B7C7D6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3949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6667E-ABD3-49DD-AC32-0E1C749718EB}" type="datetimeFigureOut">
              <a:rPr lang="pt-PT"/>
              <a:pPr>
                <a:defRPr/>
              </a:pPr>
              <a:t>23/04/2026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3D45F-32CD-4EFC-89D7-18D40378F91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413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C9F5B-37BF-4CA8-A6F4-1D077FB24809}" type="datetimeFigureOut">
              <a:rPr lang="pt-PT"/>
              <a:pPr>
                <a:defRPr/>
              </a:pPr>
              <a:t>23/04/2026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04ED2-45A9-478D-ABA3-03E78544720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862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DF617-9C29-4F23-8BDB-B540C5020407}" type="datetimeFigureOut">
              <a:rPr lang="pt-PT"/>
              <a:pPr>
                <a:defRPr/>
              </a:pPr>
              <a:t>23/04/2026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8C743-F9DE-46E6-B7AE-77213EA77BE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53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0840-857C-4712-8FB8-6902AE807715}" type="datetimeFigureOut">
              <a:rPr lang="pt-PT"/>
              <a:pPr>
                <a:defRPr/>
              </a:pPr>
              <a:t>23/04/2026</a:t>
            </a:fld>
            <a:endParaRPr lang="pt-P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1E4C2-E848-4E53-9869-2B4FDC55441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086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1966-DEEA-4F67-8648-72A10799F7A4}" type="datetimeFigureOut">
              <a:rPr lang="pt-PT"/>
              <a:pPr>
                <a:defRPr/>
              </a:pPr>
              <a:t>23/04/2026</a:t>
            </a:fld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C636D-09B9-4D40-87AA-3A597CB6327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132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06383-6B30-4B2C-A9CA-8E57411BD1F2}" type="datetimeFigureOut">
              <a:rPr lang="pt-PT"/>
              <a:pPr>
                <a:defRPr/>
              </a:pPr>
              <a:t>23/04/2026</a:t>
            </a:fld>
            <a:endParaRPr lang="pt-P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6842B-AF46-4127-BCB5-0C008F2D846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755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040BE-DDC1-4100-811A-DD6D2A0EAFB5}" type="datetimeFigureOut">
              <a:rPr lang="pt-PT"/>
              <a:pPr>
                <a:defRPr/>
              </a:pPr>
              <a:t>23/04/2026</a:t>
            </a:fld>
            <a:endParaRPr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E8812-B640-4BA7-BD0D-7DCB446C138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15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E1658-4E43-415E-92CA-2CFB773A37E9}" type="datetimeFigureOut">
              <a:rPr lang="pt-PT"/>
              <a:pPr>
                <a:defRPr/>
              </a:pPr>
              <a:t>23/04/2026</a:t>
            </a:fld>
            <a:endParaRPr lang="pt-P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EB41D-866C-473D-AFCB-BE809F9D991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47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15360-AC64-4579-9DB1-EBF5B1BD7C9E}" type="datetimeFigureOut">
              <a:rPr lang="pt-PT"/>
              <a:pPr>
                <a:defRPr/>
              </a:pPr>
              <a:t>23/04/2026</a:t>
            </a:fld>
            <a:endParaRPr lang="pt-PT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E8C3E21-BCB7-4C07-ABB4-C80CF2676FF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220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pt-PT" noProof="0"/>
              <a:t>Clique no ícone para adicionar uma imagem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3375E-0378-4A6F-B3BA-E326D26FCE15}" type="datetimeFigureOut">
              <a:rPr lang="pt-PT"/>
              <a:pPr>
                <a:defRPr/>
              </a:pPr>
              <a:t>23/04/2026</a:t>
            </a:fld>
            <a:endParaRPr lang="pt-PT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81F8C-783C-487E-BC41-E3AC06E2F7A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725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174281-AFC6-43F4-947D-9388F271EED4}" type="datetimeFigureOut">
              <a:rPr lang="pt-PT"/>
              <a:pPr>
                <a:defRPr/>
              </a:pPr>
              <a:t>23/04/2026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C9014AE-5237-4C37-B94B-B9988A4424B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47" r:id="rId2"/>
    <p:sldLayoutId id="2147483855" r:id="rId3"/>
    <p:sldLayoutId id="2147483848" r:id="rId4"/>
    <p:sldLayoutId id="2147483849" r:id="rId5"/>
    <p:sldLayoutId id="2147483850" r:id="rId6"/>
    <p:sldLayoutId id="2147483851" r:id="rId7"/>
    <p:sldLayoutId id="2147483856" r:id="rId8"/>
    <p:sldLayoutId id="2147483857" r:id="rId9"/>
    <p:sldLayoutId id="2147483852" r:id="rId10"/>
    <p:sldLayoutId id="21474838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3.png"/><Relationship Id="rId7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2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web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web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3.png"/><Relationship Id="rId7" Type="http://schemas.openxmlformats.org/officeDocument/2006/relationships/image" Target="../media/image1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260350"/>
            <a:ext cx="9334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Rectângulo 1"/>
          <p:cNvSpPr>
            <a:spLocks noChangeArrowheads="1"/>
          </p:cNvSpPr>
          <p:nvPr/>
        </p:nvSpPr>
        <p:spPr bwMode="auto">
          <a:xfrm>
            <a:off x="2663825" y="1324769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PT" sz="1600" dirty="0"/>
              <a:t> GOVERNO DA PROVINCIA DE LUANDA</a:t>
            </a:r>
          </a:p>
          <a:p>
            <a:endParaRPr lang="pt-PT" sz="1600" dirty="0"/>
          </a:p>
        </p:txBody>
      </p:sp>
      <p:pic>
        <p:nvPicPr>
          <p:cNvPr id="6149" name="Marcador de Posição de Conteúdo 4" descr="T:\DEPARTAMENTO ESTUDOS, PLANEAMENTO TERRITORIAL, URBANISMO e CADASTRO\LOTEAMENTOS E PM APROVADOS  2007-2010\LOTEAMENTOS APROVADOS 2007-2010\DWG\IPGUL_logo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7287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7544" y="4941168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Tema :</a:t>
            </a:r>
          </a:p>
          <a:p>
            <a:r>
              <a:rPr lang="pt-PT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LICENCIAMENTO DE PROJECTOS DE OBRAS (</a:t>
            </a:r>
            <a:r>
              <a:rPr lang="pt-P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ARQUITECTURA/Loteamento</a:t>
            </a:r>
            <a:r>
              <a:rPr lang="pt-PT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579641" y="6167045"/>
            <a:ext cx="3672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/>
              <a:t>Palestrante: Osvaldo Jorge, Arquitecto/Urbanista</a:t>
            </a:r>
          </a:p>
          <a:p>
            <a:r>
              <a:rPr lang="pt-PT" sz="1200" dirty="0"/>
              <a:t>Telefone : +244 925023160                                           E-mail: vadinno_jorgee@hotmail.com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92263-C412-E57F-8258-3A43D9368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628800"/>
            <a:ext cx="6336703" cy="33559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211F9-1B71-7BF2-50E6-A904BBF5D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E6715F2F-D777-8CF1-070B-E4E2BDDE7FE3}"/>
              </a:ext>
            </a:extLst>
          </p:cNvPr>
          <p:cNvGrpSpPr/>
          <p:nvPr/>
        </p:nvGrpSpPr>
        <p:grpSpPr>
          <a:xfrm>
            <a:off x="7380311" y="5949280"/>
            <a:ext cx="1512169" cy="720080"/>
            <a:chOff x="7194794" y="5581552"/>
            <a:chExt cx="1512169" cy="720080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9565529D-B70E-4E5B-55FD-33DB2075068E}"/>
                </a:ext>
              </a:extLst>
            </p:cNvPr>
            <p:cNvGrpSpPr/>
            <p:nvPr/>
          </p:nvGrpSpPr>
          <p:grpSpPr>
            <a:xfrm>
              <a:off x="7194794" y="5581552"/>
              <a:ext cx="1512168" cy="720080"/>
              <a:chOff x="7164288" y="5581553"/>
              <a:chExt cx="1576257" cy="717881"/>
            </a:xfrm>
          </p:grpSpPr>
          <p:pic>
            <p:nvPicPr>
              <p:cNvPr id="4" name="Marcador de Posição de Conteúdo 4" descr="T:\DEPARTAMENTO ESTUDOS, PLANEAMENTO TERRITORIAL, URBANISMO e CADASTRO\LOTEAMENTOS E PM APROVADOS  2007-2010\LOTEAMENTOS APROVADOS 2007-2010\DWG\IPGUL_logo.jpg">
                <a:extLst>
                  <a:ext uri="{FF2B5EF4-FFF2-40B4-BE49-F238E27FC236}">
                    <a16:creationId xmlns:a16="http://schemas.microsoft.com/office/drawing/2014/main" id="{AFF179A9-EEC7-8B69-9405-4E7599D9999D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4368" y="5581553"/>
                <a:ext cx="856177" cy="717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11937BD-7984-0422-08AE-D3F986DF4C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288" y="5581554"/>
                <a:ext cx="720080" cy="717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7C63AD43-B142-8B3D-A639-2E3F5D40F1E0}"/>
                </a:ext>
              </a:extLst>
            </p:cNvPr>
            <p:cNvSpPr/>
            <p:nvPr/>
          </p:nvSpPr>
          <p:spPr>
            <a:xfrm>
              <a:off x="7194795" y="5581552"/>
              <a:ext cx="1512168" cy="72008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F213C936-3A46-DBC6-1E91-0106C682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365125"/>
            <a:ext cx="5549875" cy="73501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LICENCIAMENTO DE PROJECTOS DE OBRAS</a:t>
            </a:r>
            <a:endParaRPr lang="pt-PT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59280F-D9AB-8984-A8C2-588083731D79}"/>
              </a:ext>
            </a:extLst>
          </p:cNvPr>
          <p:cNvSpPr txBox="1"/>
          <p:nvPr/>
        </p:nvSpPr>
        <p:spPr>
          <a:xfrm>
            <a:off x="636806" y="1229064"/>
            <a:ext cx="8507194" cy="1616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rPr>
              <a:t>4.1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rPr>
              <a:t>Alvará de Construção 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57200" fontAlgn="auto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pt-PT" dirty="0">
                <a:solidFill>
                  <a:prstClr val="black"/>
                </a:solidFill>
                <a:latin typeface="Century Gothic" panose="020B0502020202020204"/>
              </a:rPr>
              <a:t>Decreto 80/06 – artigo 56</a:t>
            </a:r>
            <a:r>
              <a:rPr lang="pt-PT" dirty="0"/>
              <a:t>º e </a:t>
            </a:r>
            <a:r>
              <a:rPr lang="pt-PT" dirty="0">
                <a:solidFill>
                  <a:prstClr val="black"/>
                </a:solidFill>
                <a:latin typeface="Century Gothic" panose="020B0502020202020204"/>
              </a:rPr>
              <a:t>70</a:t>
            </a:r>
            <a:r>
              <a:rPr lang="pt-PT" dirty="0"/>
              <a:t>º, alinha a) e b)</a:t>
            </a:r>
          </a:p>
          <a:p>
            <a:pPr marL="0" lvl="0" indent="0" algn="just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endParaRPr lang="pt-PT" dirty="0">
              <a:solidFill>
                <a:prstClr val="black"/>
              </a:solidFill>
              <a:latin typeface="Century Gothic" panose="020B050202020202020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4934B2-230C-A2C4-12DD-DAB4EA91E9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07" y="2204864"/>
            <a:ext cx="3264362" cy="244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FBB03A-2F33-E1CC-4194-656C74199D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04864"/>
            <a:ext cx="2106543" cy="28087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532396-C004-5A72-8D94-F8CD22DB2D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14" y="3284984"/>
            <a:ext cx="2592288" cy="19442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84B28B-0ADA-98F5-AE2D-8FD62510D7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06" y="4966621"/>
            <a:ext cx="1986945" cy="13246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A9BC9F-CC80-13EC-4740-57CBE7ACA3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439892"/>
            <a:ext cx="2161774" cy="12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0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4A051-7FAE-7720-49DE-70D832D3C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F7C2C3AE-6BD7-1F4B-4ED5-75BB84B78E04}"/>
              </a:ext>
            </a:extLst>
          </p:cNvPr>
          <p:cNvGrpSpPr/>
          <p:nvPr/>
        </p:nvGrpSpPr>
        <p:grpSpPr>
          <a:xfrm>
            <a:off x="7380311" y="5949280"/>
            <a:ext cx="1512169" cy="720080"/>
            <a:chOff x="7194794" y="5581552"/>
            <a:chExt cx="1512169" cy="720080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9FE38E90-F490-8A6B-1894-34D762FC7A55}"/>
                </a:ext>
              </a:extLst>
            </p:cNvPr>
            <p:cNvGrpSpPr/>
            <p:nvPr/>
          </p:nvGrpSpPr>
          <p:grpSpPr>
            <a:xfrm>
              <a:off x="7194794" y="5581552"/>
              <a:ext cx="1512168" cy="720080"/>
              <a:chOff x="7164288" y="5581553"/>
              <a:chExt cx="1576257" cy="717881"/>
            </a:xfrm>
          </p:grpSpPr>
          <p:pic>
            <p:nvPicPr>
              <p:cNvPr id="4" name="Marcador de Posição de Conteúdo 4" descr="T:\DEPARTAMENTO ESTUDOS, PLANEAMENTO TERRITORIAL, URBANISMO e CADASTRO\LOTEAMENTOS E PM APROVADOS  2007-2010\LOTEAMENTOS APROVADOS 2007-2010\DWG\IPGUL_logo.jpg">
                <a:extLst>
                  <a:ext uri="{FF2B5EF4-FFF2-40B4-BE49-F238E27FC236}">
                    <a16:creationId xmlns:a16="http://schemas.microsoft.com/office/drawing/2014/main" id="{D4BD03B8-6C27-170E-58D8-02E3DF16F02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4368" y="5581553"/>
                <a:ext cx="856177" cy="717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A3C39B3-0FE9-A317-E56A-4BBEA33F3B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288" y="5581554"/>
                <a:ext cx="720080" cy="717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831B7469-87B0-238C-BFA7-CF5934E9C99F}"/>
                </a:ext>
              </a:extLst>
            </p:cNvPr>
            <p:cNvSpPr/>
            <p:nvPr/>
          </p:nvSpPr>
          <p:spPr>
            <a:xfrm>
              <a:off x="7194795" y="5581552"/>
              <a:ext cx="1512168" cy="72008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FA9E174C-35C8-5E2A-3588-81DFBAE57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365125"/>
            <a:ext cx="5549875" cy="73501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LICENCIAMENTO DE PROJECTOS DE OBRAS</a:t>
            </a:r>
            <a:endParaRPr lang="pt-PT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C5219A-9047-7176-1B91-D496F71E610B}"/>
              </a:ext>
            </a:extLst>
          </p:cNvPr>
          <p:cNvSpPr txBox="1"/>
          <p:nvPr/>
        </p:nvSpPr>
        <p:spPr>
          <a:xfrm>
            <a:off x="636806" y="1229064"/>
            <a:ext cx="6095434" cy="1616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rPr>
              <a:t>5.0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rPr>
              <a:t>Livro de Obra 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57200" fontAlgn="auto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pt-PT" dirty="0">
                <a:solidFill>
                  <a:prstClr val="black"/>
                </a:solidFill>
                <a:latin typeface="Century Gothic" panose="020B0502020202020204"/>
              </a:rPr>
              <a:t>Decreto 80/06 – artigo 69</a:t>
            </a:r>
            <a:r>
              <a:rPr lang="pt-PT" dirty="0"/>
              <a:t>º, </a:t>
            </a:r>
            <a:r>
              <a:rPr lang="pt-PT" dirty="0">
                <a:latin typeface="Century Gothic" panose="020B0502020202020204" pitchFamily="34" charset="0"/>
              </a:rPr>
              <a:t>ponto 1 e 2</a:t>
            </a:r>
          </a:p>
          <a:p>
            <a:pPr marL="0" lvl="0" indent="0" algn="just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endParaRPr lang="pt-PT" dirty="0">
              <a:solidFill>
                <a:prstClr val="black"/>
              </a:solidFill>
              <a:latin typeface="Century Gothic" panose="020B050202020202020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738413-F37D-0B35-6BBC-06293B1FA6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2620774" cy="37444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B1FC6C-F82B-6AC2-22D0-0B435882D6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48880"/>
            <a:ext cx="2741794" cy="40124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1A47F4-71D0-538B-3D6D-A96294CD11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59785" y="3021319"/>
            <a:ext cx="2104752" cy="28870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6BEB06-53D8-ED31-07F4-906E045919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520" y="1521630"/>
            <a:ext cx="2158944" cy="140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6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2B07A-B240-0BF6-FDB9-6647D3772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49513BAA-DA92-D22E-3700-BADE7075B954}"/>
              </a:ext>
            </a:extLst>
          </p:cNvPr>
          <p:cNvGrpSpPr/>
          <p:nvPr/>
        </p:nvGrpSpPr>
        <p:grpSpPr>
          <a:xfrm>
            <a:off x="7798434" y="6093296"/>
            <a:ext cx="1070311" cy="576064"/>
            <a:chOff x="7194794" y="5581552"/>
            <a:chExt cx="1512169" cy="720080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155B52E6-F652-3CCC-9420-69EAB19EEAA9}"/>
                </a:ext>
              </a:extLst>
            </p:cNvPr>
            <p:cNvGrpSpPr/>
            <p:nvPr/>
          </p:nvGrpSpPr>
          <p:grpSpPr>
            <a:xfrm>
              <a:off x="7194794" y="5581552"/>
              <a:ext cx="1512168" cy="720080"/>
              <a:chOff x="7164288" y="5581553"/>
              <a:chExt cx="1576257" cy="717881"/>
            </a:xfrm>
          </p:grpSpPr>
          <p:pic>
            <p:nvPicPr>
              <p:cNvPr id="4" name="Marcador de Posição de Conteúdo 4" descr="T:\DEPARTAMENTO ESTUDOS, PLANEAMENTO TERRITORIAL, URBANISMO e CADASTRO\LOTEAMENTOS E PM APROVADOS  2007-2010\LOTEAMENTOS APROVADOS 2007-2010\DWG\IPGUL_logo.jpg">
                <a:extLst>
                  <a:ext uri="{FF2B5EF4-FFF2-40B4-BE49-F238E27FC236}">
                    <a16:creationId xmlns:a16="http://schemas.microsoft.com/office/drawing/2014/main" id="{2A8B91E8-4862-D629-4F1F-E070A89C5FF8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4368" y="5581553"/>
                <a:ext cx="856177" cy="717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3EE6062-4D31-05DD-BC01-F27023FBC9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288" y="5581554"/>
                <a:ext cx="720080" cy="717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A8018664-7CE1-35E1-A2D3-293F604680CB}"/>
                </a:ext>
              </a:extLst>
            </p:cNvPr>
            <p:cNvSpPr/>
            <p:nvPr/>
          </p:nvSpPr>
          <p:spPr>
            <a:xfrm>
              <a:off x="7194795" y="5581552"/>
              <a:ext cx="1512168" cy="72008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DCB03368-C3EE-2A55-F938-993466BB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365125"/>
            <a:ext cx="5549875" cy="73501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LICENCIAMENTO DE PROJECTOS DE OBRAS</a:t>
            </a:r>
            <a:endParaRPr lang="pt-PT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D1C940-4C99-3389-8929-C20D8683330E}"/>
              </a:ext>
            </a:extLst>
          </p:cNvPr>
          <p:cNvSpPr txBox="1"/>
          <p:nvPr/>
        </p:nvSpPr>
        <p:spPr>
          <a:xfrm>
            <a:off x="636806" y="1229064"/>
            <a:ext cx="6095434" cy="1616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rPr>
              <a:t>5.0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rPr>
              <a:t>Livro de Obra 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57200" fontAlgn="auto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pt-PT" dirty="0">
                <a:solidFill>
                  <a:prstClr val="black"/>
                </a:solidFill>
                <a:latin typeface="Century Gothic" panose="020B0502020202020204"/>
              </a:rPr>
              <a:t>Decreto 80/06 – artigo 69</a:t>
            </a:r>
            <a:r>
              <a:rPr lang="pt-PT" dirty="0"/>
              <a:t>º, </a:t>
            </a:r>
            <a:r>
              <a:rPr lang="pt-PT" dirty="0">
                <a:latin typeface="Century Gothic" panose="020B0502020202020204" pitchFamily="34" charset="0"/>
              </a:rPr>
              <a:t>ponto 1 e 2</a:t>
            </a:r>
          </a:p>
          <a:p>
            <a:pPr marL="0" lvl="0" indent="0" algn="just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endParaRPr lang="pt-PT" dirty="0">
              <a:solidFill>
                <a:prstClr val="black"/>
              </a:solidFill>
              <a:latin typeface="Century Gothic" panose="020B050202020202020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E80538-AACB-83A8-A53B-BCC334EF1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75" y="1513800"/>
            <a:ext cx="2217674" cy="14613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7402B6-6C58-C3C6-8602-0D231D6CF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9695" y="1792672"/>
            <a:ext cx="2081963" cy="29063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FC49843-748B-73E5-DBB0-DF35FE02C1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16534" y="1784217"/>
            <a:ext cx="2098875" cy="29063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62E377-AC68-E113-5D61-EE1E3D0B4C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6641" y="4216568"/>
            <a:ext cx="2081965" cy="28247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396B8A-BA17-AB4F-DB05-9C8D67BED6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87" y="4612458"/>
            <a:ext cx="1403307" cy="20569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6478762-4CB8-FCEB-798C-9A05569B80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61613" y="4260260"/>
            <a:ext cx="2056902" cy="281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0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5ADD7-5E6C-6395-8B4A-841E9273C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72FA620A-F338-BB29-D327-7CD55EE012BB}"/>
              </a:ext>
            </a:extLst>
          </p:cNvPr>
          <p:cNvGrpSpPr/>
          <p:nvPr/>
        </p:nvGrpSpPr>
        <p:grpSpPr>
          <a:xfrm>
            <a:off x="7798434" y="6093296"/>
            <a:ext cx="1070311" cy="576064"/>
            <a:chOff x="7194794" y="5581552"/>
            <a:chExt cx="1512169" cy="720080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0F3990EA-18D8-5586-A2A3-112A62718303}"/>
                </a:ext>
              </a:extLst>
            </p:cNvPr>
            <p:cNvGrpSpPr/>
            <p:nvPr/>
          </p:nvGrpSpPr>
          <p:grpSpPr>
            <a:xfrm>
              <a:off x="7194794" y="5581552"/>
              <a:ext cx="1512168" cy="720080"/>
              <a:chOff x="7164288" y="5581553"/>
              <a:chExt cx="1576257" cy="717881"/>
            </a:xfrm>
          </p:grpSpPr>
          <p:pic>
            <p:nvPicPr>
              <p:cNvPr id="4" name="Marcador de Posição de Conteúdo 4" descr="T:\DEPARTAMENTO ESTUDOS, PLANEAMENTO TERRITORIAL, URBANISMO e CADASTRO\LOTEAMENTOS E PM APROVADOS  2007-2010\LOTEAMENTOS APROVADOS 2007-2010\DWG\IPGUL_logo.jpg">
                <a:extLst>
                  <a:ext uri="{FF2B5EF4-FFF2-40B4-BE49-F238E27FC236}">
                    <a16:creationId xmlns:a16="http://schemas.microsoft.com/office/drawing/2014/main" id="{A439DE8D-2E35-218A-5855-AEEBD18E34A9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4368" y="5581553"/>
                <a:ext cx="856177" cy="717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1239B4A-DEED-AF7B-23C4-DB63B20DF5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288" y="5581554"/>
                <a:ext cx="720080" cy="717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91343089-6F9F-3D42-3B1E-76CDAB1C9B5F}"/>
                </a:ext>
              </a:extLst>
            </p:cNvPr>
            <p:cNvSpPr/>
            <p:nvPr/>
          </p:nvSpPr>
          <p:spPr>
            <a:xfrm>
              <a:off x="7194795" y="5581552"/>
              <a:ext cx="1512168" cy="72008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5819F17F-19FA-262C-F73C-F36A853FA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365125"/>
            <a:ext cx="5549875" cy="73501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LICENCIAMENTO DE PROJECTOS DE OBRAS</a:t>
            </a:r>
            <a:endParaRPr lang="pt-PT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910F4E-5BF4-BCA1-A2D8-AA76B88F83AD}"/>
              </a:ext>
            </a:extLst>
          </p:cNvPr>
          <p:cNvSpPr txBox="1"/>
          <p:nvPr/>
        </p:nvSpPr>
        <p:spPr>
          <a:xfrm>
            <a:off x="636806" y="1229064"/>
            <a:ext cx="6095434" cy="1616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rPr>
              <a:t>5.1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rPr>
              <a:t>Livro de Obra 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57200" fontAlgn="auto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pt-PT" dirty="0">
                <a:solidFill>
                  <a:prstClr val="black"/>
                </a:solidFill>
                <a:latin typeface="Century Gothic" panose="020B0502020202020204"/>
              </a:rPr>
              <a:t>Decreto 80/06 – artigo 69</a:t>
            </a:r>
            <a:r>
              <a:rPr lang="pt-PT" dirty="0"/>
              <a:t>º, </a:t>
            </a:r>
            <a:r>
              <a:rPr lang="pt-PT" dirty="0">
                <a:latin typeface="Century Gothic" panose="020B0502020202020204" pitchFamily="34" charset="0"/>
              </a:rPr>
              <a:t>ponto 1 e 2</a:t>
            </a:r>
          </a:p>
          <a:p>
            <a:pPr marL="0" lvl="0" indent="0" algn="just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endParaRPr lang="pt-PT" dirty="0">
              <a:solidFill>
                <a:prstClr val="black"/>
              </a:solidFill>
              <a:latin typeface="Century Gothic" panose="020B050202020202020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C15C7F3-CC81-7627-C6E6-AB69B19856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5" y="2619692"/>
            <a:ext cx="1688611" cy="2681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6C313E-C9AE-5A22-A477-015846C4D3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01" y="2619693"/>
            <a:ext cx="1808243" cy="26815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2414D7-4555-4634-3FCF-B28749F608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9994" y="2085430"/>
            <a:ext cx="2631405" cy="3800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3E0783-6E4E-D8C5-2C8A-B4225E8631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079852"/>
            <a:ext cx="2161774" cy="12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1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8F8DB-962D-731B-714D-0583DF8D5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FB90E1C6-42A7-8797-CF3F-59CFD87537CC}"/>
              </a:ext>
            </a:extLst>
          </p:cNvPr>
          <p:cNvGrpSpPr/>
          <p:nvPr/>
        </p:nvGrpSpPr>
        <p:grpSpPr>
          <a:xfrm>
            <a:off x="7798435" y="6237312"/>
            <a:ext cx="1070309" cy="504056"/>
            <a:chOff x="7194794" y="5581552"/>
            <a:chExt cx="1512169" cy="720080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D34DEF63-D887-32CC-F787-58D6AB6D1200}"/>
                </a:ext>
              </a:extLst>
            </p:cNvPr>
            <p:cNvGrpSpPr/>
            <p:nvPr/>
          </p:nvGrpSpPr>
          <p:grpSpPr>
            <a:xfrm>
              <a:off x="7194794" y="5581552"/>
              <a:ext cx="1512168" cy="720080"/>
              <a:chOff x="7164288" y="5581553"/>
              <a:chExt cx="1576257" cy="717881"/>
            </a:xfrm>
          </p:grpSpPr>
          <p:pic>
            <p:nvPicPr>
              <p:cNvPr id="4" name="Marcador de Posição de Conteúdo 4" descr="T:\DEPARTAMENTO ESTUDOS, PLANEAMENTO TERRITORIAL, URBANISMO e CADASTRO\LOTEAMENTOS E PM APROVADOS  2007-2010\LOTEAMENTOS APROVADOS 2007-2010\DWG\IPGUL_logo.jpg">
                <a:extLst>
                  <a:ext uri="{FF2B5EF4-FFF2-40B4-BE49-F238E27FC236}">
                    <a16:creationId xmlns:a16="http://schemas.microsoft.com/office/drawing/2014/main" id="{B57DE87D-C2FB-8DBF-5EF3-E93DF1F68F3A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4368" y="5581553"/>
                <a:ext cx="856177" cy="717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E18D4C7-BBF3-9089-C984-AE6A899C64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288" y="5581554"/>
                <a:ext cx="720080" cy="717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85607BD4-4798-491C-5506-0CDD32A9D20D}"/>
                </a:ext>
              </a:extLst>
            </p:cNvPr>
            <p:cNvSpPr/>
            <p:nvPr/>
          </p:nvSpPr>
          <p:spPr>
            <a:xfrm>
              <a:off x="7194795" y="5581552"/>
              <a:ext cx="1512168" cy="72008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1B6CF416-1833-0AAD-4E20-8180D3C1F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365125"/>
            <a:ext cx="5549875" cy="73501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LICENCIAMENTO DE PROJECTOS DE OBRAS</a:t>
            </a:r>
            <a:endParaRPr lang="pt-PT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26A8E-18C9-14DC-2A8E-5BCCD8D12090}"/>
              </a:ext>
            </a:extLst>
          </p:cNvPr>
          <p:cNvSpPr txBox="1"/>
          <p:nvPr/>
        </p:nvSpPr>
        <p:spPr>
          <a:xfrm>
            <a:off x="636806" y="1196752"/>
            <a:ext cx="8039650" cy="2315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rPr>
              <a:t>Conclusão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57200" fontAlgn="auto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pt-BR" dirty="0">
                <a:solidFill>
                  <a:prstClr val="black"/>
                </a:solidFill>
                <a:latin typeface="Century Gothic" panose="020B0502020202020204"/>
              </a:rPr>
              <a:t>A conclusão do licenciamento de obras é a fase final do processo de construção, onde é formalizada a finalização da obra perante as autoridades municipais ou provinciais, garantindo que tudo foi construído conforme o projeto aprovado e as normas técnicas vigentes</a:t>
            </a:r>
            <a:endParaRPr lang="pt-PT" dirty="0">
              <a:solidFill>
                <a:prstClr val="black"/>
              </a:solidFill>
              <a:latin typeface="Century Gothic" panose="020B050202020202020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55B9E3-B96F-73B8-FB74-508C43A378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327" y="332656"/>
            <a:ext cx="1937417" cy="12835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F5EB00-A471-4873-05AB-38CF402E13BC}"/>
              </a:ext>
            </a:extLst>
          </p:cNvPr>
          <p:cNvSpPr txBox="1"/>
          <p:nvPr/>
        </p:nvSpPr>
        <p:spPr>
          <a:xfrm>
            <a:off x="636804" y="3212976"/>
            <a:ext cx="78703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Century Gothic" panose="020B0502020202020204" pitchFamily="34" charset="0"/>
              </a:rPr>
              <a:t>Termo de Conclusão de Obra</a:t>
            </a:r>
            <a:r>
              <a:rPr lang="pt-BR" dirty="0">
                <a:latin typeface="Century Gothic" panose="020B0502020202020204" pitchFamily="34" charset="0"/>
              </a:rPr>
              <a:t>: É o documento oficial que atesta o término da obra, confirmando a conformidade com as normas e a segurança estrutural.</a:t>
            </a:r>
          </a:p>
          <a:p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337C5E-EFF1-8C3A-BD29-37A9B15B8145}"/>
              </a:ext>
            </a:extLst>
          </p:cNvPr>
          <p:cNvSpPr txBox="1"/>
          <p:nvPr/>
        </p:nvSpPr>
        <p:spPr>
          <a:xfrm>
            <a:off x="636804" y="3861048"/>
            <a:ext cx="78703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b="1" dirty="0">
                <a:latin typeface="Century Gothic" panose="020B0502020202020204" pitchFamily="34" charset="0"/>
              </a:rPr>
              <a:t>Vistoria e Licença de Utilização (Habitabilidade): </a:t>
            </a:r>
            <a:r>
              <a:rPr lang="pt-BR" dirty="0">
                <a:latin typeface="Century Gothic" panose="020B0502020202020204" pitchFamily="34" charset="0"/>
              </a:rPr>
              <a:t>Após a conclusão, a autoridade local realiza uma vistoria para emitir a licença de utilização (ou "Habitabilidade"), permitindo o uso seguro do edifício.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DAD375-5041-8FBA-D948-C5195DF46E57}"/>
              </a:ext>
            </a:extLst>
          </p:cNvPr>
          <p:cNvSpPr txBox="1"/>
          <p:nvPr/>
        </p:nvSpPr>
        <p:spPr>
          <a:xfrm>
            <a:off x="636804" y="4797152"/>
            <a:ext cx="78703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b="1" dirty="0">
                <a:latin typeface="Century Gothic" panose="020B0502020202020204" pitchFamily="34" charset="0"/>
              </a:rPr>
              <a:t>Conformidade Legal: </a:t>
            </a:r>
            <a:r>
              <a:rPr lang="pt-BR" dirty="0">
                <a:latin typeface="Century Gothic" panose="020B0502020202020204" pitchFamily="34" charset="0"/>
              </a:rPr>
              <a:t>É necessário que a obra tenha sido executada de acordo com o Título Habilitante e as licenças municipais, respeitando as condições de segurança.</a:t>
            </a:r>
          </a:p>
        </p:txBody>
      </p:sp>
    </p:spTree>
    <p:extLst>
      <p:ext uri="{BB962C8B-B14F-4D97-AF65-F5344CB8AC3E}">
        <p14:creationId xmlns:p14="http://schemas.microsoft.com/office/powerpoint/2010/main" val="209809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00D4B-4B4E-349D-0AFD-9F0035E62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28458A41-63EE-EAF8-797E-1D295C33EBB9}"/>
              </a:ext>
            </a:extLst>
          </p:cNvPr>
          <p:cNvGrpSpPr/>
          <p:nvPr/>
        </p:nvGrpSpPr>
        <p:grpSpPr>
          <a:xfrm>
            <a:off x="7798434" y="6093296"/>
            <a:ext cx="1070311" cy="576064"/>
            <a:chOff x="7194794" y="5581552"/>
            <a:chExt cx="1512169" cy="720080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8E88A4EF-0F40-83F8-431B-B3FB1162F842}"/>
                </a:ext>
              </a:extLst>
            </p:cNvPr>
            <p:cNvGrpSpPr/>
            <p:nvPr/>
          </p:nvGrpSpPr>
          <p:grpSpPr>
            <a:xfrm>
              <a:off x="7194794" y="5581552"/>
              <a:ext cx="1512168" cy="720080"/>
              <a:chOff x="7164288" y="5581553"/>
              <a:chExt cx="1576257" cy="717881"/>
            </a:xfrm>
          </p:grpSpPr>
          <p:pic>
            <p:nvPicPr>
              <p:cNvPr id="4" name="Marcador de Posição de Conteúdo 4" descr="T:\DEPARTAMENTO ESTUDOS, PLANEAMENTO TERRITORIAL, URBANISMO e CADASTRO\LOTEAMENTOS E PM APROVADOS  2007-2010\LOTEAMENTOS APROVADOS 2007-2010\DWG\IPGUL_logo.jpg">
                <a:extLst>
                  <a:ext uri="{FF2B5EF4-FFF2-40B4-BE49-F238E27FC236}">
                    <a16:creationId xmlns:a16="http://schemas.microsoft.com/office/drawing/2014/main" id="{8E190776-82D9-795A-55EA-4B576FA5AFC7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4368" y="5581553"/>
                <a:ext cx="856177" cy="717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2E06222-B501-D3D6-4E1F-5228F4FD09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288" y="5581554"/>
                <a:ext cx="720080" cy="717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9F28A6AE-8591-637F-E78A-7775DC0D65BF}"/>
                </a:ext>
              </a:extLst>
            </p:cNvPr>
            <p:cNvSpPr/>
            <p:nvPr/>
          </p:nvSpPr>
          <p:spPr>
            <a:xfrm>
              <a:off x="7194795" y="5581552"/>
              <a:ext cx="1512168" cy="72008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DC00BB64-06E0-362C-F167-281916ED7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365125"/>
            <a:ext cx="5549875" cy="73501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LICENCIAMENTO DE PROJECTOS DE OBRAS</a:t>
            </a:r>
            <a:endParaRPr lang="pt-PT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20AC3D-2239-6929-F1B3-8E094FD2A639}"/>
              </a:ext>
            </a:extLst>
          </p:cNvPr>
          <p:cNvSpPr txBox="1"/>
          <p:nvPr/>
        </p:nvSpPr>
        <p:spPr>
          <a:xfrm>
            <a:off x="636806" y="1229064"/>
            <a:ext cx="6095434" cy="79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rPr>
              <a:t>Conclusão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92E07E-5406-1860-A680-A6462074DC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327" y="476672"/>
            <a:ext cx="1937417" cy="12835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89252F-B89C-0C1D-E0EB-D027A65B7CE6}"/>
              </a:ext>
            </a:extLst>
          </p:cNvPr>
          <p:cNvSpPr txBox="1"/>
          <p:nvPr/>
        </p:nvSpPr>
        <p:spPr>
          <a:xfrm>
            <a:off x="636804" y="1844824"/>
            <a:ext cx="78703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</a:rPr>
              <a:t>Documentação Obrigatória: </a:t>
            </a:r>
            <a:r>
              <a:rPr lang="pt-BR" dirty="0">
                <a:latin typeface="Century Gothic" panose="020B0502020202020204" pitchFamily="34" charset="0"/>
              </a:rPr>
              <a:t>Para finalizar o processo, geralmente é necessário apresentar documentos como o termo de responsabilidade do técnico, telas finais (projetos "como construído") e, em alguns casos, estudos de impacto ambiental.</a:t>
            </a:r>
          </a:p>
          <a:p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F4D14-9DCC-133D-9A04-73F5233C8522}"/>
              </a:ext>
            </a:extLst>
          </p:cNvPr>
          <p:cNvSpPr txBox="1"/>
          <p:nvPr/>
        </p:nvSpPr>
        <p:spPr>
          <a:xfrm>
            <a:off x="636804" y="2748984"/>
            <a:ext cx="78703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>
              <a:latin typeface="Century Gothic" panose="020B0502020202020204" pitchFamily="34" charset="0"/>
            </a:endParaRPr>
          </a:p>
          <a:p>
            <a:r>
              <a:rPr lang="pt-BR" b="1" dirty="0">
                <a:latin typeface="Century Gothic" panose="020B0502020202020204" pitchFamily="34" charset="0"/>
              </a:rPr>
              <a:t>Obrigações do Construtor: </a:t>
            </a:r>
            <a:r>
              <a:rPr lang="pt-BR" dirty="0">
                <a:latin typeface="Century Gothic" panose="020B0502020202020204" pitchFamily="34" charset="0"/>
              </a:rPr>
              <a:t>O construtor deve garantir que não houve divisão da obra para subtrair ao valor global e que todas as fases foram concluídas segundo o licença.</a:t>
            </a:r>
          </a:p>
          <a:p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A0784-FD25-62CC-18D8-AFC865BB0B1D}"/>
              </a:ext>
            </a:extLst>
          </p:cNvPr>
          <p:cNvSpPr txBox="1"/>
          <p:nvPr/>
        </p:nvSpPr>
        <p:spPr>
          <a:xfrm>
            <a:off x="636804" y="3640956"/>
            <a:ext cx="78703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>
              <a:latin typeface="Century Gothic" panose="020B0502020202020204" pitchFamily="34" charset="0"/>
            </a:endParaRPr>
          </a:p>
          <a:p>
            <a:r>
              <a:rPr lang="pt-BR" b="1" dirty="0">
                <a:latin typeface="Century Gothic" panose="020B0502020202020204" pitchFamily="34" charset="0"/>
              </a:rPr>
              <a:t>Prazos e Vistorias: </a:t>
            </a:r>
            <a:r>
              <a:rPr lang="pt-BR" dirty="0">
                <a:latin typeface="Century Gothic" panose="020B0502020202020204" pitchFamily="34" charset="0"/>
              </a:rPr>
              <a:t>As autoridades estabelecem condições durante a obra que devem ser verificadas no encerramento, garantindo que as normas técnicas foram cumpridas. </a:t>
            </a:r>
          </a:p>
          <a:p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0D8518-C958-356E-C0D9-BBFEBBAE29A7}"/>
              </a:ext>
            </a:extLst>
          </p:cNvPr>
          <p:cNvSpPr txBox="1"/>
          <p:nvPr/>
        </p:nvSpPr>
        <p:spPr>
          <a:xfrm>
            <a:off x="636804" y="4437112"/>
            <a:ext cx="78703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>
              <a:latin typeface="Century Gothic" panose="020B0502020202020204" pitchFamily="34" charset="0"/>
            </a:endParaRPr>
          </a:p>
          <a:p>
            <a:endParaRPr lang="pt-BR" dirty="0">
              <a:latin typeface="Century Gothic" panose="020B0502020202020204" pitchFamily="34" charset="0"/>
            </a:endParaRPr>
          </a:p>
          <a:p>
            <a:r>
              <a:rPr lang="pt-BR" dirty="0">
                <a:latin typeface="Century Gothic" panose="020B0502020202020204" pitchFamily="34" charset="0"/>
              </a:rPr>
              <a:t>Em resumo, a conclusão do licenciamento é um ato administrativo que encerra o ciclo da obra, essencial para a regularização legal e a segurança do imóvel.</a:t>
            </a:r>
            <a:endParaRPr lang="pt-PT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69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7194794" y="5581552"/>
            <a:ext cx="1512169" cy="720080"/>
            <a:chOff x="7194794" y="5581552"/>
            <a:chExt cx="1512169" cy="720080"/>
          </a:xfrm>
        </p:grpSpPr>
        <p:grpSp>
          <p:nvGrpSpPr>
            <p:cNvPr id="6" name="Grupo 5"/>
            <p:cNvGrpSpPr/>
            <p:nvPr/>
          </p:nvGrpSpPr>
          <p:grpSpPr>
            <a:xfrm>
              <a:off x="7194794" y="5581552"/>
              <a:ext cx="1512168" cy="720080"/>
              <a:chOff x="7164288" y="5581553"/>
              <a:chExt cx="1576257" cy="717881"/>
            </a:xfrm>
          </p:grpSpPr>
          <p:pic>
            <p:nvPicPr>
              <p:cNvPr id="9" name="Marcador de Posição de Conteúdo 4" descr="T:\DEPARTAMENTO ESTUDOS, PLANEAMENTO TERRITORIAL, URBANISMO e CADASTRO\LOTEAMENTOS E PM APROVADOS  2007-2010\LOTEAMENTOS APROVADOS 2007-2010\DWG\IPGUL_logo.jpg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4368" y="5581553"/>
                <a:ext cx="856177" cy="717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288" y="5581554"/>
                <a:ext cx="720080" cy="717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Retângulo 7"/>
            <p:cNvSpPr/>
            <p:nvPr/>
          </p:nvSpPr>
          <p:spPr>
            <a:xfrm>
              <a:off x="7194795" y="5581552"/>
              <a:ext cx="1512168" cy="72008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4" name="Marcador de Posição de Conteúdo 2"/>
          <p:cNvSpPr>
            <a:spLocks noGrp="1"/>
          </p:cNvSpPr>
          <p:nvPr>
            <p:ph idx="1"/>
          </p:nvPr>
        </p:nvSpPr>
        <p:spPr>
          <a:xfrm>
            <a:off x="1933833" y="3548410"/>
            <a:ext cx="5086439" cy="1680790"/>
          </a:xfrm>
        </p:spPr>
        <p:txBody>
          <a:bodyPr rtlCol="0">
            <a:noAutofit/>
          </a:bodyPr>
          <a:lstStyle/>
          <a:p>
            <a:pPr marL="0" indent="0" algn="ctr">
              <a:lnSpc>
                <a:spcPct val="170000"/>
              </a:lnSpc>
            </a:pPr>
            <a:r>
              <a:rPr lang="pt-PT" sz="6600" dirty="0"/>
              <a:t>Obrigado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672" y="228126"/>
            <a:ext cx="5326461" cy="399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7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5477867" cy="73501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LICENCIAMENTO DE PROJECTOS DE OBRAS</a:t>
            </a:r>
            <a:endParaRPr lang="pt-PT" sz="2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2325" y="1100138"/>
            <a:ext cx="7998147" cy="3768725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pt-PT" sz="2000" dirty="0"/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PT" sz="2000" u="sng" dirty="0">
                <a:latin typeface="Century Gothic" panose="020B0502020202020204" pitchFamily="34" charset="0"/>
              </a:rPr>
              <a:t>LICENCIAMENTO DE PROJECTOS DE OBRAS</a:t>
            </a:r>
          </a:p>
          <a:p>
            <a:pPr marL="0" lvl="0" indent="0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pt-PT" sz="2100" b="0" dirty="0">
                <a:solidFill>
                  <a:prstClr val="black"/>
                </a:solidFill>
                <a:latin typeface="Century Gothic" panose="020B0502020202020204"/>
              </a:rPr>
              <a:t>1.0 - Objectivos Geral e Específicos </a:t>
            </a:r>
          </a:p>
          <a:p>
            <a:pPr marL="0" lvl="0" indent="0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pt-PT" sz="2100" b="0" dirty="0">
                <a:solidFill>
                  <a:prstClr val="black"/>
                </a:solidFill>
                <a:latin typeface="Century Gothic" panose="020B0502020202020204"/>
              </a:rPr>
              <a:t>1.1 - Conceito;</a:t>
            </a:r>
          </a:p>
          <a:p>
            <a:pPr marL="0" lvl="0" indent="0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pt-PT" sz="2100" b="0" dirty="0">
                <a:solidFill>
                  <a:prstClr val="black"/>
                </a:solidFill>
                <a:latin typeface="Century Gothic" panose="020B0502020202020204"/>
              </a:rPr>
              <a:t>2.0 - Enquadramento Jurídico legal;</a:t>
            </a:r>
          </a:p>
          <a:p>
            <a:pPr marL="0" lvl="0" indent="0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pt-PT" sz="2100" b="0" dirty="0">
                <a:solidFill>
                  <a:prstClr val="black"/>
                </a:solidFill>
                <a:latin typeface="Century Gothic" panose="020B0502020202020204"/>
              </a:rPr>
              <a:t>3.0 - Aspecto para o Licenciamento de projectos de Obras;</a:t>
            </a:r>
          </a:p>
          <a:p>
            <a:pPr marL="0" lvl="0" indent="0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pt-PT" sz="2100" b="0" dirty="0">
                <a:solidFill>
                  <a:prstClr val="black"/>
                </a:solidFill>
                <a:latin typeface="Century Gothic" panose="020B0502020202020204"/>
              </a:rPr>
              <a:t>4.0 – Alvará de Construção;</a:t>
            </a:r>
          </a:p>
          <a:p>
            <a:pPr marL="0" lvl="0" indent="0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pt-PT" sz="2100" b="0" dirty="0">
                <a:solidFill>
                  <a:prstClr val="black"/>
                </a:solidFill>
                <a:latin typeface="Century Gothic" panose="020B0502020202020204"/>
              </a:rPr>
              <a:t>5.0 - Livro de Obra;</a:t>
            </a:r>
          </a:p>
          <a:p>
            <a:br>
              <a:rPr lang="pt-PT" sz="1800" dirty="0"/>
            </a:br>
            <a:endParaRPr lang="pt-PT" sz="1800" dirty="0">
              <a:latin typeface="Arial Narrow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PT" sz="1800" dirty="0"/>
          </a:p>
        </p:txBody>
      </p:sp>
      <p:grpSp>
        <p:nvGrpSpPr>
          <p:cNvPr id="7" name="Grupo 6"/>
          <p:cNvGrpSpPr/>
          <p:nvPr/>
        </p:nvGrpSpPr>
        <p:grpSpPr>
          <a:xfrm>
            <a:off x="7194794" y="5581552"/>
            <a:ext cx="1512169" cy="720080"/>
            <a:chOff x="7194794" y="5581552"/>
            <a:chExt cx="1512169" cy="720080"/>
          </a:xfrm>
        </p:grpSpPr>
        <p:grpSp>
          <p:nvGrpSpPr>
            <p:cNvPr id="2" name="Grupo 1"/>
            <p:cNvGrpSpPr/>
            <p:nvPr/>
          </p:nvGrpSpPr>
          <p:grpSpPr>
            <a:xfrm>
              <a:off x="7194794" y="5581552"/>
              <a:ext cx="1512168" cy="720080"/>
              <a:chOff x="7164288" y="5581553"/>
              <a:chExt cx="1576257" cy="717881"/>
            </a:xfrm>
          </p:grpSpPr>
          <p:pic>
            <p:nvPicPr>
              <p:cNvPr id="4" name="Marcador de Posição de Conteúdo 4" descr="T:\DEPARTAMENTO ESTUDOS, PLANEAMENTO TERRITORIAL, URBANISMO e CADASTRO\LOTEAMENTOS E PM APROVADOS  2007-2010\LOTEAMENTOS APROVADOS 2007-2010\DWG\IPGUL_logo.jpg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4368" y="5581553"/>
                <a:ext cx="856177" cy="717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288" y="5581554"/>
                <a:ext cx="720080" cy="717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Retângulo 5"/>
            <p:cNvSpPr/>
            <p:nvPr/>
          </p:nvSpPr>
          <p:spPr>
            <a:xfrm>
              <a:off x="7194795" y="5581552"/>
              <a:ext cx="1512168" cy="72008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60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5549875" cy="73501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LICENCIAMENTO DE PROJECTOS DE OBRAS</a:t>
            </a:r>
            <a:endParaRPr lang="pt-PT" sz="2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2325" y="1100138"/>
            <a:ext cx="7884637" cy="3768725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pt-PT" sz="2000" dirty="0"/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PT" sz="2000" dirty="0">
                <a:latin typeface="Century Gothic" panose="020B0502020202020204" pitchFamily="34" charset="0"/>
              </a:rPr>
              <a:t>1 . </a:t>
            </a:r>
            <a:r>
              <a:rPr lang="pt-PT" sz="2000" dirty="0">
                <a:solidFill>
                  <a:prstClr val="black"/>
                </a:solidFill>
                <a:latin typeface="Century Gothic" panose="020B0502020202020204"/>
              </a:rPr>
              <a:t>Objectivo geral</a:t>
            </a:r>
            <a:r>
              <a:rPr lang="pt-PT" sz="2000" b="0" dirty="0">
                <a:solidFill>
                  <a:prstClr val="black"/>
                </a:solidFill>
                <a:latin typeface="Century Gothic" panose="020B0502020202020204"/>
              </a:rPr>
              <a:t>:</a:t>
            </a:r>
          </a:p>
          <a:p>
            <a:pPr marL="0" lvl="0" indent="0" algn="just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pt-PT" sz="2000" b="0" dirty="0">
                <a:solidFill>
                  <a:prstClr val="black"/>
                </a:solidFill>
                <a:latin typeface="Century Gothic" panose="020B0502020202020204"/>
              </a:rPr>
              <a:t>Adquirir conhecimentos sobre os procedimentos de Licenciamento de projectos de obras (Arquit./Lotea.)</a:t>
            </a:r>
          </a:p>
          <a:p>
            <a:pPr marL="0" lvl="0" indent="0" algn="just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pt-PT" sz="2000" dirty="0">
                <a:solidFill>
                  <a:prstClr val="black"/>
                </a:solidFill>
                <a:latin typeface="Century Gothic" panose="020B0502020202020204"/>
              </a:rPr>
              <a:t>1.1Objectivos específicos</a:t>
            </a:r>
            <a:r>
              <a:rPr lang="pt-PT" sz="2000" b="0" dirty="0">
                <a:solidFill>
                  <a:prstClr val="black"/>
                </a:solidFill>
                <a:latin typeface="Century Gothic" panose="020B0502020202020204"/>
              </a:rPr>
              <a:t>:</a:t>
            </a:r>
          </a:p>
          <a:p>
            <a:pPr marL="0" lvl="0" indent="0" algn="just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pt-PT" sz="2000" b="0" dirty="0">
                <a:solidFill>
                  <a:prstClr val="black"/>
                </a:solidFill>
                <a:latin typeface="Century Gothic" panose="020B0502020202020204"/>
              </a:rPr>
              <a:t>- Explicar o processo de Licenciamento de Projectos de obras, tendo em conta ao Regulamento de Licenciamento das operações de loteamento, Obras de Urbanização, Obras de Construção, (Decreto 80/06) ;</a:t>
            </a:r>
          </a:p>
          <a:p>
            <a:pPr marL="0" lvl="0" indent="0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endParaRPr lang="pt-PT" sz="1800" b="0" dirty="0"/>
          </a:p>
          <a:p>
            <a:br>
              <a:rPr lang="pt-PT" sz="1800" dirty="0"/>
            </a:br>
            <a:endParaRPr lang="pt-PT" sz="1800" dirty="0">
              <a:latin typeface="Arial Narrow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PT" sz="1800" dirty="0"/>
          </a:p>
        </p:txBody>
      </p:sp>
      <p:grpSp>
        <p:nvGrpSpPr>
          <p:cNvPr id="7" name="Grupo 6"/>
          <p:cNvGrpSpPr/>
          <p:nvPr/>
        </p:nvGrpSpPr>
        <p:grpSpPr>
          <a:xfrm>
            <a:off x="7194794" y="5581552"/>
            <a:ext cx="1512169" cy="720080"/>
            <a:chOff x="7194794" y="5581552"/>
            <a:chExt cx="1512169" cy="720080"/>
          </a:xfrm>
        </p:grpSpPr>
        <p:grpSp>
          <p:nvGrpSpPr>
            <p:cNvPr id="2" name="Grupo 1"/>
            <p:cNvGrpSpPr/>
            <p:nvPr/>
          </p:nvGrpSpPr>
          <p:grpSpPr>
            <a:xfrm>
              <a:off x="7194794" y="5581552"/>
              <a:ext cx="1512168" cy="720080"/>
              <a:chOff x="7164288" y="5581553"/>
              <a:chExt cx="1576257" cy="717881"/>
            </a:xfrm>
          </p:grpSpPr>
          <p:pic>
            <p:nvPicPr>
              <p:cNvPr id="4" name="Marcador de Posição de Conteúdo 4" descr="T:\DEPARTAMENTO ESTUDOS, PLANEAMENTO TERRITORIAL, URBANISMO e CADASTRO\LOTEAMENTOS E PM APROVADOS  2007-2010\LOTEAMENTOS APROVADOS 2007-2010\DWG\IPGUL_logo.jpg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4368" y="5581553"/>
                <a:ext cx="856177" cy="717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288" y="5581554"/>
                <a:ext cx="720080" cy="717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Retângulo 5"/>
            <p:cNvSpPr/>
            <p:nvPr/>
          </p:nvSpPr>
          <p:spPr>
            <a:xfrm>
              <a:off x="7194795" y="5581552"/>
              <a:ext cx="1512168" cy="72008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4553744"/>
            <a:ext cx="2525540" cy="224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3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4468" y="1100137"/>
            <a:ext cx="7884637" cy="3768725"/>
          </a:xfrm>
        </p:spPr>
        <p:txBody>
          <a:bodyPr rtlCol="0">
            <a:noAutofit/>
          </a:bodyPr>
          <a:lstStyle/>
          <a:p>
            <a:br>
              <a:rPr lang="pt-PT" sz="1800" dirty="0"/>
            </a:br>
            <a:endParaRPr lang="pt-PT" sz="1800" dirty="0">
              <a:latin typeface="Arial Narrow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PT" sz="1800" dirty="0"/>
          </a:p>
        </p:txBody>
      </p:sp>
      <p:grpSp>
        <p:nvGrpSpPr>
          <p:cNvPr id="7" name="Grupo 6"/>
          <p:cNvGrpSpPr/>
          <p:nvPr/>
        </p:nvGrpSpPr>
        <p:grpSpPr>
          <a:xfrm>
            <a:off x="7308303" y="5949280"/>
            <a:ext cx="1512169" cy="720080"/>
            <a:chOff x="7194794" y="5581552"/>
            <a:chExt cx="1512169" cy="720080"/>
          </a:xfrm>
        </p:grpSpPr>
        <p:grpSp>
          <p:nvGrpSpPr>
            <p:cNvPr id="2" name="Grupo 1"/>
            <p:cNvGrpSpPr/>
            <p:nvPr/>
          </p:nvGrpSpPr>
          <p:grpSpPr>
            <a:xfrm>
              <a:off x="7194794" y="5581552"/>
              <a:ext cx="1512168" cy="720080"/>
              <a:chOff x="7164288" y="5581553"/>
              <a:chExt cx="1576257" cy="717881"/>
            </a:xfrm>
          </p:grpSpPr>
          <p:pic>
            <p:nvPicPr>
              <p:cNvPr id="4" name="Marcador de Posição de Conteúdo 4" descr="T:\DEPARTAMENTO ESTUDOS, PLANEAMENTO TERRITORIAL, URBANISMO e CADASTRO\LOTEAMENTOS E PM APROVADOS  2007-2010\LOTEAMENTOS APROVADOS 2007-2010\DWG\IPGUL_logo.jpg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4368" y="5581553"/>
                <a:ext cx="856177" cy="717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288" y="5581554"/>
                <a:ext cx="720080" cy="717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Retângulo 5"/>
            <p:cNvSpPr/>
            <p:nvPr/>
          </p:nvSpPr>
          <p:spPr>
            <a:xfrm>
              <a:off x="7194795" y="5581552"/>
              <a:ext cx="1512168" cy="72008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999FCC41-4C74-3937-2FA9-A8BD73D4E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365125"/>
            <a:ext cx="5549875" cy="73501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LICENCIAMENTO DE PROJECTOS DE OBRAS</a:t>
            </a:r>
            <a:endParaRPr lang="pt-PT" sz="2000" dirty="0"/>
          </a:p>
        </p:txBody>
      </p:sp>
      <p:pic>
        <p:nvPicPr>
          <p:cNvPr id="15" name="Imagem 5">
            <a:extLst>
              <a:ext uri="{FF2B5EF4-FFF2-40B4-BE49-F238E27FC236}">
                <a16:creationId xmlns:a16="http://schemas.microsoft.com/office/drawing/2014/main" id="{D75749CA-1735-5072-0B5F-96B865DC4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525" y="5799813"/>
            <a:ext cx="1439259" cy="1013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CA50AB-4EF3-9DFE-E1E2-97A59DA7D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05" y="1161350"/>
            <a:ext cx="8598589" cy="45965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BD584E-20F1-3AAB-09A7-36B4EC187C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726" y="1595702"/>
            <a:ext cx="8175445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0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0E090-1317-7CBA-FCA9-722916B55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C72F33-4F0F-0F21-BC42-93BE871D9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468" y="1100137"/>
            <a:ext cx="7884637" cy="3768725"/>
          </a:xfrm>
        </p:spPr>
        <p:txBody>
          <a:bodyPr rtlCol="0">
            <a:noAutofit/>
          </a:bodyPr>
          <a:lstStyle/>
          <a:p>
            <a:br>
              <a:rPr lang="pt-PT" sz="1800" dirty="0"/>
            </a:br>
            <a:endParaRPr lang="pt-PT" sz="1800" dirty="0">
              <a:latin typeface="Arial Narrow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PT" sz="180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F9F94BA-D77C-76BB-A683-E2E20158F22C}"/>
              </a:ext>
            </a:extLst>
          </p:cNvPr>
          <p:cNvGrpSpPr/>
          <p:nvPr/>
        </p:nvGrpSpPr>
        <p:grpSpPr>
          <a:xfrm>
            <a:off x="7194794" y="5581552"/>
            <a:ext cx="1512169" cy="720080"/>
            <a:chOff x="7194794" y="5581552"/>
            <a:chExt cx="1512169" cy="720080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0A46B216-CCE4-F658-4705-536C14EB0219}"/>
                </a:ext>
              </a:extLst>
            </p:cNvPr>
            <p:cNvGrpSpPr/>
            <p:nvPr/>
          </p:nvGrpSpPr>
          <p:grpSpPr>
            <a:xfrm>
              <a:off x="7194794" y="5581552"/>
              <a:ext cx="1512168" cy="720080"/>
              <a:chOff x="7164288" y="5581553"/>
              <a:chExt cx="1576257" cy="717881"/>
            </a:xfrm>
          </p:grpSpPr>
          <p:pic>
            <p:nvPicPr>
              <p:cNvPr id="4" name="Marcador de Posição de Conteúdo 4" descr="T:\DEPARTAMENTO ESTUDOS, PLANEAMENTO TERRITORIAL, URBANISMO e CADASTRO\LOTEAMENTOS E PM APROVADOS  2007-2010\LOTEAMENTOS APROVADOS 2007-2010\DWG\IPGUL_logo.jpg">
                <a:extLst>
                  <a:ext uri="{FF2B5EF4-FFF2-40B4-BE49-F238E27FC236}">
                    <a16:creationId xmlns:a16="http://schemas.microsoft.com/office/drawing/2014/main" id="{F6299ACF-E3E8-9AD3-ACB4-DDC05C9E5E48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4368" y="5581553"/>
                <a:ext cx="856177" cy="717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74EBC2D-8008-9EE3-6511-FDAA62117D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288" y="5581554"/>
                <a:ext cx="720080" cy="717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78879833-10FA-C30C-6691-63AD4BE185BE}"/>
                </a:ext>
              </a:extLst>
            </p:cNvPr>
            <p:cNvSpPr/>
            <p:nvPr/>
          </p:nvSpPr>
          <p:spPr>
            <a:xfrm>
              <a:off x="7194795" y="5581552"/>
              <a:ext cx="1512168" cy="72008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230042FA-1673-A965-287B-D262CAABB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9" y="365125"/>
            <a:ext cx="5688632" cy="73501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LICENCIAMENTO DE PROJECTOS DE OBRAS</a:t>
            </a:r>
            <a:endParaRPr lang="pt-PT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3884FD-907A-BDBC-A711-BB96BCA3019F}"/>
              </a:ext>
            </a:extLst>
          </p:cNvPr>
          <p:cNvSpPr txBox="1"/>
          <p:nvPr/>
        </p:nvSpPr>
        <p:spPr>
          <a:xfrm>
            <a:off x="683568" y="1794085"/>
            <a:ext cx="5378455" cy="2931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2.0 Enquadramento jurídico</a:t>
            </a:r>
          </a:p>
          <a:p>
            <a:pPr marR="0" lvl="0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pt-PT" dirty="0">
                <a:solidFill>
                  <a:prstClr val="black"/>
                </a:solidFill>
                <a:latin typeface="Century Gothic" panose="020B0502020202020204"/>
              </a:rPr>
              <a:t>1- </a:t>
            </a:r>
            <a:r>
              <a:rPr kumimoji="0" lang="pt-P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Decreto 80/06, 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Regulamento</a:t>
            </a:r>
            <a:r>
              <a:rPr kumimoji="0" lang="pt-P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 de Licenciamento das Operações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 </a:t>
            </a:r>
            <a:r>
              <a:rPr kumimoji="0" lang="pt-P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e Loteamento, Obras de Urbanização e 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Obras de Construção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actualizações;</a:t>
            </a:r>
          </a:p>
          <a:p>
            <a:pPr marR="0" lvl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m 13">
            <a:extLst>
              <a:ext uri="{FF2B5EF4-FFF2-40B4-BE49-F238E27FC236}">
                <a16:creationId xmlns:a16="http://schemas.microsoft.com/office/drawing/2014/main" id="{B8B74BC6-4EAA-0D5F-5895-A7C3E500B5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93853"/>
            <a:ext cx="1097768" cy="10830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537F01-E1D4-420F-5CAC-B02417D559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801" y="1244152"/>
            <a:ext cx="2647082" cy="21128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FC2302-6284-5CC6-BD7C-5055C4C61B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3450579"/>
            <a:ext cx="2294272" cy="13465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E779BEF-F499-3C88-FA7B-D0FC4B9FC4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840" y="4840864"/>
            <a:ext cx="2476780" cy="46034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B4BBA54-868D-F7BD-4F03-49393CEFBAD4}"/>
              </a:ext>
            </a:extLst>
          </p:cNvPr>
          <p:cNvSpPr txBox="1"/>
          <p:nvPr/>
        </p:nvSpPr>
        <p:spPr>
          <a:xfrm>
            <a:off x="683568" y="3577855"/>
            <a:ext cx="5471081" cy="1939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Decreto 182/22, (Simplicica 2.0), obrigatório para autorizar construções, ampliações ou</a:t>
            </a:r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39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2CDA1-71F1-0FB9-039C-25B4EC454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1782520-6E84-C5DC-C79B-7D66E9C37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468" y="1100137"/>
            <a:ext cx="7884637" cy="3768725"/>
          </a:xfrm>
        </p:spPr>
        <p:txBody>
          <a:bodyPr rtlCol="0">
            <a:noAutofit/>
          </a:bodyPr>
          <a:lstStyle/>
          <a:p>
            <a:br>
              <a:rPr lang="pt-PT" sz="1800" dirty="0"/>
            </a:br>
            <a:endParaRPr lang="pt-PT" sz="1800" dirty="0">
              <a:latin typeface="Arial Narrow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PT" sz="180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915A21F6-2C9A-B5DB-C516-56FD1AF72DBE}"/>
              </a:ext>
            </a:extLst>
          </p:cNvPr>
          <p:cNvGrpSpPr/>
          <p:nvPr/>
        </p:nvGrpSpPr>
        <p:grpSpPr>
          <a:xfrm>
            <a:off x="7194794" y="5949280"/>
            <a:ext cx="1512169" cy="720080"/>
            <a:chOff x="7194794" y="5581552"/>
            <a:chExt cx="1512169" cy="720080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4614A5D9-BE4C-2CAD-829A-1C07324FAA2B}"/>
                </a:ext>
              </a:extLst>
            </p:cNvPr>
            <p:cNvGrpSpPr/>
            <p:nvPr/>
          </p:nvGrpSpPr>
          <p:grpSpPr>
            <a:xfrm>
              <a:off x="7194794" y="5581552"/>
              <a:ext cx="1512168" cy="720080"/>
              <a:chOff x="7164288" y="5581553"/>
              <a:chExt cx="1576257" cy="717881"/>
            </a:xfrm>
          </p:grpSpPr>
          <p:pic>
            <p:nvPicPr>
              <p:cNvPr id="4" name="Marcador de Posição de Conteúdo 4" descr="T:\DEPARTAMENTO ESTUDOS, PLANEAMENTO TERRITORIAL, URBANISMO e CADASTRO\LOTEAMENTOS E PM APROVADOS  2007-2010\LOTEAMENTOS APROVADOS 2007-2010\DWG\IPGUL_logo.jpg">
                <a:extLst>
                  <a:ext uri="{FF2B5EF4-FFF2-40B4-BE49-F238E27FC236}">
                    <a16:creationId xmlns:a16="http://schemas.microsoft.com/office/drawing/2014/main" id="{97BC07B6-9A9F-2177-61EB-3C4EA4334FA6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4368" y="5581553"/>
                <a:ext cx="856177" cy="717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66FE293-534C-C80B-F5F9-52B7F0F334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288" y="5581554"/>
                <a:ext cx="720080" cy="717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04CBC9A0-C6FC-558B-BD1D-907727C57C60}"/>
                </a:ext>
              </a:extLst>
            </p:cNvPr>
            <p:cNvSpPr/>
            <p:nvPr/>
          </p:nvSpPr>
          <p:spPr>
            <a:xfrm>
              <a:off x="7194795" y="5581552"/>
              <a:ext cx="1512168" cy="72008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2C75FE13-2138-F614-D8CE-F5E11D29E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365125"/>
            <a:ext cx="5549875" cy="73501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LICENCIAMENTO DE PROJECTOS DE OBRAS</a:t>
            </a:r>
            <a:endParaRPr lang="pt-PT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D30B4A-5D89-6A51-4D54-BEF37EDD17C9}"/>
              </a:ext>
            </a:extLst>
          </p:cNvPr>
          <p:cNvSpPr txBox="1"/>
          <p:nvPr/>
        </p:nvSpPr>
        <p:spPr>
          <a:xfrm>
            <a:off x="636806" y="1229065"/>
            <a:ext cx="8070156" cy="1244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rPr>
              <a:t>2.1 Enquadramento jurídico 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rPr>
              <a:t>-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Decreto 182/22, (Simplicica 2.0) 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m 13">
            <a:extLst>
              <a:ext uri="{FF2B5EF4-FFF2-40B4-BE49-F238E27FC236}">
                <a16:creationId xmlns:a16="http://schemas.microsoft.com/office/drawing/2014/main" id="{9CDA6EA0-C2C0-CF8C-B280-DD889FCB92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8" y="5525221"/>
            <a:ext cx="1097768" cy="10830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00A9E6-544F-1BAE-BEAC-5A2EF40B2A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636108"/>
            <a:ext cx="3515046" cy="38419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84FE0C-C70B-BE64-FBCA-BE45AE427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89" y="1772815"/>
            <a:ext cx="1888075" cy="3185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2FADFF-1859-24BA-D1EC-A61D2B2232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77092"/>
            <a:ext cx="2117604" cy="34961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BED369-7715-733F-64AB-E269C23C8C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099" y="1772816"/>
            <a:ext cx="1773349" cy="404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8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57D33-8FBB-734D-4214-374F46041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15CA31B-398E-B333-B4DA-61BE5C84A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468" y="1100137"/>
            <a:ext cx="7884637" cy="3768725"/>
          </a:xfrm>
        </p:spPr>
        <p:txBody>
          <a:bodyPr rtlCol="0">
            <a:noAutofit/>
          </a:bodyPr>
          <a:lstStyle/>
          <a:p>
            <a:br>
              <a:rPr lang="pt-PT" sz="1800" dirty="0"/>
            </a:br>
            <a:endParaRPr lang="pt-PT" sz="1800" dirty="0">
              <a:latin typeface="Arial Narrow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PT" sz="180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78058B00-93FB-3228-80F9-288BD79AF37C}"/>
              </a:ext>
            </a:extLst>
          </p:cNvPr>
          <p:cNvGrpSpPr/>
          <p:nvPr/>
        </p:nvGrpSpPr>
        <p:grpSpPr>
          <a:xfrm>
            <a:off x="7194794" y="5877272"/>
            <a:ext cx="1512169" cy="720080"/>
            <a:chOff x="7194794" y="5581552"/>
            <a:chExt cx="1512169" cy="720080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C7809A6D-956F-3B2E-5D75-1671A89DC2CB}"/>
                </a:ext>
              </a:extLst>
            </p:cNvPr>
            <p:cNvGrpSpPr/>
            <p:nvPr/>
          </p:nvGrpSpPr>
          <p:grpSpPr>
            <a:xfrm>
              <a:off x="7194794" y="5581552"/>
              <a:ext cx="1512168" cy="720080"/>
              <a:chOff x="7164288" y="5581553"/>
              <a:chExt cx="1576257" cy="717881"/>
            </a:xfrm>
          </p:grpSpPr>
          <p:pic>
            <p:nvPicPr>
              <p:cNvPr id="4" name="Marcador de Posição de Conteúdo 4" descr="T:\DEPARTAMENTO ESTUDOS, PLANEAMENTO TERRITORIAL, URBANISMO e CADASTRO\LOTEAMENTOS E PM APROVADOS  2007-2010\LOTEAMENTOS APROVADOS 2007-2010\DWG\IPGUL_logo.jpg">
                <a:extLst>
                  <a:ext uri="{FF2B5EF4-FFF2-40B4-BE49-F238E27FC236}">
                    <a16:creationId xmlns:a16="http://schemas.microsoft.com/office/drawing/2014/main" id="{36EA9B78-9C2C-674A-EB2C-1039522535E8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4368" y="5581553"/>
                <a:ext cx="856177" cy="717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591AEAA-9774-B125-47D4-96342E789F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288" y="5581554"/>
                <a:ext cx="720080" cy="717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589A13CF-91EE-D86E-B334-B38CAD70F245}"/>
                </a:ext>
              </a:extLst>
            </p:cNvPr>
            <p:cNvSpPr/>
            <p:nvPr/>
          </p:nvSpPr>
          <p:spPr>
            <a:xfrm>
              <a:off x="7194795" y="5581552"/>
              <a:ext cx="1512168" cy="72008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AF533EBC-E762-D221-C6FD-D97226659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65125"/>
            <a:ext cx="6508968" cy="73501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LICENCIAMENTO DE PROJECTOS DE OBRAS</a:t>
            </a:r>
            <a:endParaRPr lang="pt-PT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A05C-0DD9-AEE3-EE5C-C40F020B0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2407"/>
            <a:ext cx="6598208" cy="367645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EF11063-51E8-2908-2CEA-5EA7E956E946}"/>
              </a:ext>
            </a:extLst>
          </p:cNvPr>
          <p:cNvSpPr txBox="1"/>
          <p:nvPr/>
        </p:nvSpPr>
        <p:spPr>
          <a:xfrm>
            <a:off x="181039" y="5156033"/>
            <a:ext cx="5471081" cy="253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 Decreto nº31/24, Regulamento sobre o Exercicios das Actividades de Construção e Obras Públicas, Projectos e Fiscalização de Obras.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Imagem 13">
            <a:extLst>
              <a:ext uri="{FF2B5EF4-FFF2-40B4-BE49-F238E27FC236}">
                <a16:creationId xmlns:a16="http://schemas.microsoft.com/office/drawing/2014/main" id="{0969AA1E-91C9-5AFA-CC71-EBE33DA5AA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712" y="5122750"/>
            <a:ext cx="1097768" cy="10830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506FC8-379B-ED33-5298-A975162580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28" y="3717032"/>
            <a:ext cx="2294272" cy="13465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062ACE5-2141-907C-C090-D8DCA32795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28" y="5063605"/>
            <a:ext cx="2294272" cy="46034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4ED14AF-9CD8-35AE-C775-4BC213EFE30D}"/>
              </a:ext>
            </a:extLst>
          </p:cNvPr>
          <p:cNvSpPr txBox="1"/>
          <p:nvPr/>
        </p:nvSpPr>
        <p:spPr>
          <a:xfrm>
            <a:off x="6732240" y="1869849"/>
            <a:ext cx="2520280" cy="1127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rPr>
              <a:t>Enquadramento jurídico(Empresas)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18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523EB-A837-6CD6-C126-9421F4AA2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BAFAFB1F-7F32-B11F-D7B4-9ACD019997E5}"/>
              </a:ext>
            </a:extLst>
          </p:cNvPr>
          <p:cNvGrpSpPr/>
          <p:nvPr/>
        </p:nvGrpSpPr>
        <p:grpSpPr>
          <a:xfrm>
            <a:off x="7884368" y="6237312"/>
            <a:ext cx="1008112" cy="432048"/>
            <a:chOff x="7194794" y="5581552"/>
            <a:chExt cx="1512169" cy="720080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C55C89E4-A94E-153A-0343-2769D26011F2}"/>
                </a:ext>
              </a:extLst>
            </p:cNvPr>
            <p:cNvGrpSpPr/>
            <p:nvPr/>
          </p:nvGrpSpPr>
          <p:grpSpPr>
            <a:xfrm>
              <a:off x="7194794" y="5581552"/>
              <a:ext cx="1512168" cy="720080"/>
              <a:chOff x="7164288" y="5581553"/>
              <a:chExt cx="1576257" cy="717881"/>
            </a:xfrm>
          </p:grpSpPr>
          <p:pic>
            <p:nvPicPr>
              <p:cNvPr id="4" name="Marcador de Posição de Conteúdo 4" descr="T:\DEPARTAMENTO ESTUDOS, PLANEAMENTO TERRITORIAL, URBANISMO e CADASTRO\LOTEAMENTOS E PM APROVADOS  2007-2010\LOTEAMENTOS APROVADOS 2007-2010\DWG\IPGUL_logo.jpg">
                <a:extLst>
                  <a:ext uri="{FF2B5EF4-FFF2-40B4-BE49-F238E27FC236}">
                    <a16:creationId xmlns:a16="http://schemas.microsoft.com/office/drawing/2014/main" id="{87790191-A201-8979-11E3-E0EE924689A7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4368" y="5581553"/>
                <a:ext cx="856177" cy="717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59E4735-D34C-E3C2-4DE6-51711A4C64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288" y="5581554"/>
                <a:ext cx="720080" cy="717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4563F503-7196-F8B6-5FFE-ACDCD5EC9072}"/>
                </a:ext>
              </a:extLst>
            </p:cNvPr>
            <p:cNvSpPr/>
            <p:nvPr/>
          </p:nvSpPr>
          <p:spPr>
            <a:xfrm>
              <a:off x="7194795" y="5581552"/>
              <a:ext cx="1512168" cy="72008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D0DE2DF0-E324-CA0D-D4D2-3BFC3F45B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365125"/>
            <a:ext cx="5549875" cy="73501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LICENCIAMENTO DE PROJECTOS DE OBRAS</a:t>
            </a:r>
            <a:endParaRPr lang="pt-PT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325890-3270-9D40-5F9E-53A2C9D2577F}"/>
              </a:ext>
            </a:extLst>
          </p:cNvPr>
          <p:cNvSpPr txBox="1"/>
          <p:nvPr/>
        </p:nvSpPr>
        <p:spPr>
          <a:xfrm>
            <a:off x="636806" y="1229064"/>
            <a:ext cx="8507194" cy="1493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rPr>
              <a:t>3.0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rPr>
              <a:t>Aspectos para o Licenciamento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pt-PT" dirty="0">
                <a:latin typeface="Century Gothic" panose="020B0502020202020204" pitchFamily="34" charset="0"/>
              </a:rPr>
              <a:t>Submeter o pedido de licença da obra (construção), à administração Municipal ou Governo Provincial(IPGUL)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B403460-9447-A0E5-D74B-82BB8FB80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2808312" cy="38243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D55846B-D488-FAF9-214D-3617E64F6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3278" y="3284984"/>
            <a:ext cx="1196714" cy="16346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AE56749-98FF-67D7-46A7-618C737DFE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89732"/>
            <a:ext cx="3174332" cy="417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FE2B7-CF54-8F4F-1D9B-9AF86D18C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5866AF4C-5172-AA56-1962-7A22E1F6721A}"/>
              </a:ext>
            </a:extLst>
          </p:cNvPr>
          <p:cNvGrpSpPr/>
          <p:nvPr/>
        </p:nvGrpSpPr>
        <p:grpSpPr>
          <a:xfrm>
            <a:off x="7380311" y="5949280"/>
            <a:ext cx="1512169" cy="720080"/>
            <a:chOff x="7194794" y="5581552"/>
            <a:chExt cx="1512169" cy="720080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1BD26E31-7770-1BB7-0DAC-816DB0CD493A}"/>
                </a:ext>
              </a:extLst>
            </p:cNvPr>
            <p:cNvGrpSpPr/>
            <p:nvPr/>
          </p:nvGrpSpPr>
          <p:grpSpPr>
            <a:xfrm>
              <a:off x="7194794" y="5581552"/>
              <a:ext cx="1512168" cy="720080"/>
              <a:chOff x="7164288" y="5581553"/>
              <a:chExt cx="1576257" cy="717881"/>
            </a:xfrm>
          </p:grpSpPr>
          <p:pic>
            <p:nvPicPr>
              <p:cNvPr id="4" name="Marcador de Posição de Conteúdo 4" descr="T:\DEPARTAMENTO ESTUDOS, PLANEAMENTO TERRITORIAL, URBANISMO e CADASTRO\LOTEAMENTOS E PM APROVADOS  2007-2010\LOTEAMENTOS APROVADOS 2007-2010\DWG\IPGUL_logo.jpg">
                <a:extLst>
                  <a:ext uri="{FF2B5EF4-FFF2-40B4-BE49-F238E27FC236}">
                    <a16:creationId xmlns:a16="http://schemas.microsoft.com/office/drawing/2014/main" id="{934BB729-DA22-943B-AABB-23BFC05F318A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4368" y="5581553"/>
                <a:ext cx="856177" cy="717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87DDD88-F741-15CD-09A8-4EBC50A8B3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288" y="5581554"/>
                <a:ext cx="720080" cy="717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89C8056C-2C58-EFC8-3856-E7C6E474AED1}"/>
                </a:ext>
              </a:extLst>
            </p:cNvPr>
            <p:cNvSpPr/>
            <p:nvPr/>
          </p:nvSpPr>
          <p:spPr>
            <a:xfrm>
              <a:off x="7194795" y="5581552"/>
              <a:ext cx="1512168" cy="72008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A7F25998-4653-0837-A9DC-827428182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365125"/>
            <a:ext cx="5549875" cy="73501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LICENCIAMENTO DE PROJECTOS DE OBRAS</a:t>
            </a:r>
            <a:endParaRPr lang="pt-PT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344333-3108-7D97-E2DF-E6750897501D}"/>
              </a:ext>
            </a:extLst>
          </p:cNvPr>
          <p:cNvSpPr txBox="1"/>
          <p:nvPr/>
        </p:nvSpPr>
        <p:spPr>
          <a:xfrm>
            <a:off x="636806" y="1229064"/>
            <a:ext cx="8255673" cy="1893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rPr>
              <a:t>4.0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charset="0"/>
              </a:rPr>
              <a:t>Alvará de Construção 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57200" fontAlgn="auto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pt-PT" dirty="0">
                <a:solidFill>
                  <a:prstClr val="black"/>
                </a:solidFill>
                <a:latin typeface="Century Gothic" panose="020B0502020202020204"/>
              </a:rPr>
              <a:t>Decreto 80/06 – artigo 56</a:t>
            </a:r>
            <a:r>
              <a:rPr lang="pt-PT" dirty="0"/>
              <a:t>º </a:t>
            </a:r>
            <a:r>
              <a:rPr lang="pt-PT" dirty="0">
                <a:latin typeface="Century Gothic" panose="020B0502020202020204" pitchFamily="34" charset="0"/>
              </a:rPr>
              <a:t>- o inicio da obra dá-se após a emissão do alvara e </a:t>
            </a:r>
            <a:r>
              <a:rPr lang="pt-PT" dirty="0">
                <a:solidFill>
                  <a:prstClr val="black"/>
                </a:solidFill>
                <a:latin typeface="Century Gothic" panose="020B0502020202020204"/>
              </a:rPr>
              <a:t>70</a:t>
            </a:r>
            <a:r>
              <a:rPr lang="pt-PT" dirty="0"/>
              <a:t>º, </a:t>
            </a:r>
            <a:r>
              <a:rPr lang="pt-PT" dirty="0">
                <a:latin typeface="Century Gothic" panose="020B0502020202020204" pitchFamily="34" charset="0"/>
              </a:rPr>
              <a:t>alinha a) e b)</a:t>
            </a:r>
          </a:p>
          <a:p>
            <a:pPr marL="0" lvl="0" indent="0" algn="just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endParaRPr lang="pt-PT" dirty="0">
              <a:solidFill>
                <a:prstClr val="black"/>
              </a:solidFill>
              <a:latin typeface="Century Gothic" panose="020B050202020202020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3BE9FA-7B99-0A32-DAE9-341A14AEF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84809"/>
            <a:ext cx="5466110" cy="3868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B08521-497E-1EC0-5E51-6AC1417B64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03" y="2702764"/>
            <a:ext cx="3033570" cy="202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5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13715</TotalTime>
  <Words>675</Words>
  <Application>Microsoft Office PowerPoint</Application>
  <PresentationFormat>On-screen Show (4:3)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Century Gothic</vt:lpstr>
      <vt:lpstr>Franklin Gothic Book</vt:lpstr>
      <vt:lpstr>Franklin Gothic Medium</vt:lpstr>
      <vt:lpstr>Wingdings</vt:lpstr>
      <vt:lpstr>Wingdings 2</vt:lpstr>
      <vt:lpstr>Wingdings 3</vt:lpstr>
      <vt:lpstr>Ângulos</vt:lpstr>
      <vt:lpstr>PowerPoint Presentation</vt:lpstr>
      <vt:lpstr>LICENCIAMENTO DE PROJECTOS DE OBRAS</vt:lpstr>
      <vt:lpstr>LICENCIAMENTO DE PROJECTOS DE OBRAS</vt:lpstr>
      <vt:lpstr>LICENCIAMENTO DE PROJECTOS DE OBRAS</vt:lpstr>
      <vt:lpstr>LICENCIAMENTO DE PROJECTOS DE OBRAS</vt:lpstr>
      <vt:lpstr>LICENCIAMENTO DE PROJECTOS DE OBRAS</vt:lpstr>
      <vt:lpstr>LICENCIAMENTO DE PROJECTOS DE OBRAS</vt:lpstr>
      <vt:lpstr>LICENCIAMENTO DE PROJECTOS DE OBRAS</vt:lpstr>
      <vt:lpstr>LICENCIAMENTO DE PROJECTOS DE OBRAS</vt:lpstr>
      <vt:lpstr>LICENCIAMENTO DE PROJECTOS DE OBRAS</vt:lpstr>
      <vt:lpstr>LICENCIAMENTO DE PROJECTOS DE OBRAS</vt:lpstr>
      <vt:lpstr>LICENCIAMENTO DE PROJECTOS DE OBRAS</vt:lpstr>
      <vt:lpstr>LICENCIAMENTO DE PROJECTOS DE OBRAS</vt:lpstr>
      <vt:lpstr>LICENCIAMENTO DE PROJECTOS DE OBRAS</vt:lpstr>
      <vt:lpstr>LICENCIAMENTO DE PROJECTOS DE OBRAS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Planeamento Urbano</dc:title>
  <dc:creator>User</dc:creator>
  <cp:lastModifiedBy>Osvaldo Jorge</cp:lastModifiedBy>
  <cp:revision>125</cp:revision>
  <cp:lastPrinted>2013-08-09T09:18:30Z</cp:lastPrinted>
  <dcterms:created xsi:type="dcterms:W3CDTF">2013-07-21T15:17:11Z</dcterms:created>
  <dcterms:modified xsi:type="dcterms:W3CDTF">2026-04-24T08:10:59Z</dcterms:modified>
</cp:coreProperties>
</file>